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3" r:id="rId6"/>
    <p:sldId id="257" r:id="rId7"/>
    <p:sldId id="258" r:id="rId8"/>
    <p:sldId id="264" r:id="rId9"/>
    <p:sldId id="265" r:id="rId10"/>
    <p:sldId id="259" r:id="rId11"/>
    <p:sldId id="260" r:id="rId12"/>
    <p:sldId id="262" r:id="rId13"/>
    <p:sldId id="261" r:id="rId14"/>
    <p:sldId id="266" r:id="rId15"/>
    <p:sldId id="267"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C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Bowman" userId="bca2944b-6acb-499f-b993-a60eff11fb9f" providerId="ADAL" clId="{B254E88B-52D8-4F32-9802-07D9CEE5EA80}"/>
    <pc:docChg chg="undo custSel addSld modSld sldOrd">
      <pc:chgData name="Linda Bowman" userId="bca2944b-6acb-499f-b993-a60eff11fb9f" providerId="ADAL" clId="{B254E88B-52D8-4F32-9802-07D9CEE5EA80}" dt="2023-11-13T20:29:01.242" v="2580" actId="1076"/>
      <pc:docMkLst>
        <pc:docMk/>
      </pc:docMkLst>
      <pc:sldChg chg="addSp delSp modSp">
        <pc:chgData name="Linda Bowman" userId="bca2944b-6acb-499f-b993-a60eff11fb9f" providerId="ADAL" clId="{B254E88B-52D8-4F32-9802-07D9CEE5EA80}" dt="2023-11-13T20:06:36.640" v="2337" actId="207"/>
        <pc:sldMkLst>
          <pc:docMk/>
          <pc:sldMk cId="3435539302" sldId="261"/>
        </pc:sldMkLst>
        <pc:spChg chg="add del mod">
          <ac:chgData name="Linda Bowman" userId="bca2944b-6acb-499f-b993-a60eff11fb9f" providerId="ADAL" clId="{B254E88B-52D8-4F32-9802-07D9CEE5EA80}" dt="2023-11-13T19:45:06.854" v="1821"/>
          <ac:spMkLst>
            <pc:docMk/>
            <pc:sldMk cId="3435539302" sldId="261"/>
            <ac:spMk id="3" creationId="{56A1444D-8C32-40DD-A7E4-3D9A2027FB08}"/>
          </ac:spMkLst>
        </pc:spChg>
        <pc:spChg chg="add del mod">
          <ac:chgData name="Linda Bowman" userId="bca2944b-6acb-499f-b993-a60eff11fb9f" providerId="ADAL" clId="{B254E88B-52D8-4F32-9802-07D9CEE5EA80}" dt="2023-11-13T19:45:06.855" v="1823"/>
          <ac:spMkLst>
            <pc:docMk/>
            <pc:sldMk cId="3435539302" sldId="261"/>
            <ac:spMk id="4" creationId="{C6465B24-8510-4605-8D52-A71967DC82AC}"/>
          </ac:spMkLst>
        </pc:spChg>
        <pc:spChg chg="add mod">
          <ac:chgData name="Linda Bowman" userId="bca2944b-6acb-499f-b993-a60eff11fb9f" providerId="ADAL" clId="{B254E88B-52D8-4F32-9802-07D9CEE5EA80}" dt="2023-11-13T20:00:23.574" v="2128" actId="207"/>
          <ac:spMkLst>
            <pc:docMk/>
            <pc:sldMk cId="3435539302" sldId="261"/>
            <ac:spMk id="5" creationId="{C8871AB6-E9AB-406D-A634-647EF79610A4}"/>
          </ac:spMkLst>
        </pc:spChg>
        <pc:spChg chg="add mod">
          <ac:chgData name="Linda Bowman" userId="bca2944b-6acb-499f-b993-a60eff11fb9f" providerId="ADAL" clId="{B254E88B-52D8-4F32-9802-07D9CEE5EA80}" dt="2023-11-13T19:48:47.705" v="1901" actId="207"/>
          <ac:spMkLst>
            <pc:docMk/>
            <pc:sldMk cId="3435539302" sldId="261"/>
            <ac:spMk id="7" creationId="{68D560DE-8677-4BA0-895F-8065E6F05172}"/>
          </ac:spMkLst>
        </pc:spChg>
        <pc:spChg chg="add mod">
          <ac:chgData name="Linda Bowman" userId="bca2944b-6acb-499f-b993-a60eff11fb9f" providerId="ADAL" clId="{B254E88B-52D8-4F32-9802-07D9CEE5EA80}" dt="2023-11-13T20:00:27.573" v="2129" actId="207"/>
          <ac:spMkLst>
            <pc:docMk/>
            <pc:sldMk cId="3435539302" sldId="261"/>
            <ac:spMk id="8" creationId="{944E2A71-F691-43B8-ABAA-2162C7E46C84}"/>
          </ac:spMkLst>
        </pc:spChg>
        <pc:spChg chg="add mod">
          <ac:chgData name="Linda Bowman" userId="bca2944b-6acb-499f-b993-a60eff11fb9f" providerId="ADAL" clId="{B254E88B-52D8-4F32-9802-07D9CEE5EA80}" dt="2023-11-13T19:52:59.564" v="1996" actId="208"/>
          <ac:spMkLst>
            <pc:docMk/>
            <pc:sldMk cId="3435539302" sldId="261"/>
            <ac:spMk id="9" creationId="{0DC6CD9A-4785-4180-94D8-5204376CA357}"/>
          </ac:spMkLst>
        </pc:spChg>
        <pc:spChg chg="add mod">
          <ac:chgData name="Linda Bowman" userId="bca2944b-6acb-499f-b993-a60eff11fb9f" providerId="ADAL" clId="{B254E88B-52D8-4F32-9802-07D9CEE5EA80}" dt="2023-11-13T19:57:23" v="2056" actId="207"/>
          <ac:spMkLst>
            <pc:docMk/>
            <pc:sldMk cId="3435539302" sldId="261"/>
            <ac:spMk id="10" creationId="{2F5499BB-317A-4C75-A1B7-25FF8BE5C284}"/>
          </ac:spMkLst>
        </pc:spChg>
        <pc:spChg chg="add mod">
          <ac:chgData name="Linda Bowman" userId="bca2944b-6acb-499f-b993-a60eff11fb9f" providerId="ADAL" clId="{B254E88B-52D8-4F32-9802-07D9CEE5EA80}" dt="2023-11-13T19:57:58.160" v="2072" actId="207"/>
          <ac:spMkLst>
            <pc:docMk/>
            <pc:sldMk cId="3435539302" sldId="261"/>
            <ac:spMk id="11" creationId="{592FBF55-EF2F-4727-8392-3D0C57614112}"/>
          </ac:spMkLst>
        </pc:spChg>
        <pc:spChg chg="add mod">
          <ac:chgData name="Linda Bowman" userId="bca2944b-6acb-499f-b993-a60eff11fb9f" providerId="ADAL" clId="{B254E88B-52D8-4F32-9802-07D9CEE5EA80}" dt="2023-11-13T19:58:38.621" v="2093" actId="207"/>
          <ac:spMkLst>
            <pc:docMk/>
            <pc:sldMk cId="3435539302" sldId="261"/>
            <ac:spMk id="12" creationId="{90959C38-E345-4463-B138-404A8A8C8DA7}"/>
          </ac:spMkLst>
        </pc:spChg>
        <pc:spChg chg="add mod">
          <ac:chgData name="Linda Bowman" userId="bca2944b-6acb-499f-b993-a60eff11fb9f" providerId="ADAL" clId="{B254E88B-52D8-4F32-9802-07D9CEE5EA80}" dt="2023-11-13T19:59:39.985" v="2127" actId="207"/>
          <ac:spMkLst>
            <pc:docMk/>
            <pc:sldMk cId="3435539302" sldId="261"/>
            <ac:spMk id="13" creationId="{2AA475F1-7EAC-415B-9273-F9886AF2B75C}"/>
          </ac:spMkLst>
        </pc:spChg>
        <pc:spChg chg="add mod">
          <ac:chgData name="Linda Bowman" userId="bca2944b-6acb-499f-b993-a60eff11fb9f" providerId="ADAL" clId="{B254E88B-52D8-4F32-9802-07D9CEE5EA80}" dt="2023-11-13T20:00:57.718" v="2159" actId="207"/>
          <ac:spMkLst>
            <pc:docMk/>
            <pc:sldMk cId="3435539302" sldId="261"/>
            <ac:spMk id="14" creationId="{AD4A62B3-4E94-4431-909C-CC8AC86725ED}"/>
          </ac:spMkLst>
        </pc:spChg>
        <pc:spChg chg="add mod">
          <ac:chgData name="Linda Bowman" userId="bca2944b-6acb-499f-b993-a60eff11fb9f" providerId="ADAL" clId="{B254E88B-52D8-4F32-9802-07D9CEE5EA80}" dt="2023-11-13T20:01:28.965" v="2189" actId="207"/>
          <ac:spMkLst>
            <pc:docMk/>
            <pc:sldMk cId="3435539302" sldId="261"/>
            <ac:spMk id="15" creationId="{BE25BC98-AA1D-4077-8CD7-E92E077E099A}"/>
          </ac:spMkLst>
        </pc:spChg>
        <pc:spChg chg="add mod">
          <ac:chgData name="Linda Bowman" userId="bca2944b-6acb-499f-b993-a60eff11fb9f" providerId="ADAL" clId="{B254E88B-52D8-4F32-9802-07D9CEE5EA80}" dt="2023-11-13T20:02:07.249" v="2217" actId="207"/>
          <ac:spMkLst>
            <pc:docMk/>
            <pc:sldMk cId="3435539302" sldId="261"/>
            <ac:spMk id="16" creationId="{4F7E1543-1F6B-4F19-AE2A-1540BE31C7B0}"/>
          </ac:spMkLst>
        </pc:spChg>
        <pc:spChg chg="add mod">
          <ac:chgData name="Linda Bowman" userId="bca2944b-6acb-499f-b993-a60eff11fb9f" providerId="ADAL" clId="{B254E88B-52D8-4F32-9802-07D9CEE5EA80}" dt="2023-11-13T20:05:15.459" v="2272" actId="208"/>
          <ac:spMkLst>
            <pc:docMk/>
            <pc:sldMk cId="3435539302" sldId="261"/>
            <ac:spMk id="17" creationId="{9074AB4F-9DF4-4795-9669-2B795CAF8AF8}"/>
          </ac:spMkLst>
        </pc:spChg>
        <pc:spChg chg="add mod">
          <ac:chgData name="Linda Bowman" userId="bca2944b-6acb-499f-b993-a60eff11fb9f" providerId="ADAL" clId="{B254E88B-52D8-4F32-9802-07D9CEE5EA80}" dt="2023-11-13T20:06:36.640" v="2337" actId="207"/>
          <ac:spMkLst>
            <pc:docMk/>
            <pc:sldMk cId="3435539302" sldId="261"/>
            <ac:spMk id="18" creationId="{0B63D11D-F8D3-4960-B19E-EE77B778C592}"/>
          </ac:spMkLst>
        </pc:spChg>
        <pc:picChg chg="add mod">
          <ac:chgData name="Linda Bowman" userId="bca2944b-6acb-499f-b993-a60eff11fb9f" providerId="ADAL" clId="{B254E88B-52D8-4F32-9802-07D9CEE5EA80}" dt="2023-11-13T19:51:30.073" v="1967" actId="14100"/>
          <ac:picMkLst>
            <pc:docMk/>
            <pc:sldMk cId="3435539302" sldId="261"/>
            <ac:picMk id="2" creationId="{40C04E62-9B73-47E1-98F2-F6987D2162E1}"/>
          </ac:picMkLst>
        </pc:picChg>
        <pc:picChg chg="add del mod">
          <ac:chgData name="Linda Bowman" userId="bca2944b-6acb-499f-b993-a60eff11fb9f" providerId="ADAL" clId="{B254E88B-52D8-4F32-9802-07D9CEE5EA80}" dt="2023-11-13T19:49:52.559" v="1910" actId="478"/>
          <ac:picMkLst>
            <pc:docMk/>
            <pc:sldMk cId="3435539302" sldId="261"/>
            <ac:picMk id="6" creationId="{D88F648F-D05E-4995-A12E-FDA9362EE16B}"/>
          </ac:picMkLst>
        </pc:picChg>
      </pc:sldChg>
      <pc:sldChg chg="addSp modSp add ord">
        <pc:chgData name="Linda Bowman" userId="bca2944b-6acb-499f-b993-a60eff11fb9f" providerId="ADAL" clId="{B254E88B-52D8-4F32-9802-07D9CEE5EA80}" dt="2023-11-13T19:40:57.157" v="1815"/>
        <pc:sldMkLst>
          <pc:docMk/>
          <pc:sldMk cId="843387090" sldId="262"/>
        </pc:sldMkLst>
        <pc:spChg chg="add mod">
          <ac:chgData name="Linda Bowman" userId="bca2944b-6acb-499f-b993-a60eff11fb9f" providerId="ADAL" clId="{B254E88B-52D8-4F32-9802-07D9CEE5EA80}" dt="2023-11-13T18:39:10.836" v="111" actId="20577"/>
          <ac:spMkLst>
            <pc:docMk/>
            <pc:sldMk cId="843387090" sldId="262"/>
            <ac:spMk id="2" creationId="{1FA1F5A9-2267-43D3-A6E7-2F39624F0454}"/>
          </ac:spMkLst>
        </pc:spChg>
        <pc:spChg chg="add mod">
          <ac:chgData name="Linda Bowman" userId="bca2944b-6acb-499f-b993-a60eff11fb9f" providerId="ADAL" clId="{B254E88B-52D8-4F32-9802-07D9CEE5EA80}" dt="2023-11-13T18:41:29.366" v="122" actId="207"/>
          <ac:spMkLst>
            <pc:docMk/>
            <pc:sldMk cId="843387090" sldId="262"/>
            <ac:spMk id="3" creationId="{8B78419E-2850-4ABC-BC1C-4414CC89E8B6}"/>
          </ac:spMkLst>
        </pc:spChg>
      </pc:sldChg>
      <pc:sldChg chg="addSp delSp modSp add">
        <pc:chgData name="Linda Bowman" userId="bca2944b-6acb-499f-b993-a60eff11fb9f" providerId="ADAL" clId="{B254E88B-52D8-4F32-9802-07D9CEE5EA80}" dt="2023-11-13T18:54:47.380" v="394" actId="255"/>
        <pc:sldMkLst>
          <pc:docMk/>
          <pc:sldMk cId="1388864328" sldId="263"/>
        </pc:sldMkLst>
        <pc:spChg chg="add del mod">
          <ac:chgData name="Linda Bowman" userId="bca2944b-6acb-499f-b993-a60eff11fb9f" providerId="ADAL" clId="{B254E88B-52D8-4F32-9802-07D9CEE5EA80}" dt="2023-11-13T18:45:56.993" v="142"/>
          <ac:spMkLst>
            <pc:docMk/>
            <pc:sldMk cId="1388864328" sldId="263"/>
            <ac:spMk id="2" creationId="{5A78EF3F-0B78-415F-9A27-752231B2089A}"/>
          </ac:spMkLst>
        </pc:spChg>
        <pc:spChg chg="add mod">
          <ac:chgData name="Linda Bowman" userId="bca2944b-6acb-499f-b993-a60eff11fb9f" providerId="ADAL" clId="{B254E88B-52D8-4F32-9802-07D9CEE5EA80}" dt="2023-11-13T18:46:21.139" v="144" actId="255"/>
          <ac:spMkLst>
            <pc:docMk/>
            <pc:sldMk cId="1388864328" sldId="263"/>
            <ac:spMk id="4" creationId="{6A1D0CC1-35E9-4515-9D6D-33481AAC92BE}"/>
          </ac:spMkLst>
        </pc:spChg>
        <pc:spChg chg="add mod">
          <ac:chgData name="Linda Bowman" userId="bca2944b-6acb-499f-b993-a60eff11fb9f" providerId="ADAL" clId="{B254E88B-52D8-4F32-9802-07D9CEE5EA80}" dt="2023-11-13T18:54:47.380" v="394" actId="255"/>
          <ac:spMkLst>
            <pc:docMk/>
            <pc:sldMk cId="1388864328" sldId="263"/>
            <ac:spMk id="5" creationId="{E1DF4C16-BB71-4145-AEC0-EF97CE404610}"/>
          </ac:spMkLst>
        </pc:spChg>
        <pc:picChg chg="add del mod">
          <ac:chgData name="Linda Bowman" userId="bca2944b-6acb-499f-b993-a60eff11fb9f" providerId="ADAL" clId="{B254E88B-52D8-4F32-9802-07D9CEE5EA80}" dt="2023-11-13T18:54:29.642" v="392" actId="478"/>
          <ac:picMkLst>
            <pc:docMk/>
            <pc:sldMk cId="1388864328" sldId="263"/>
            <ac:picMk id="3" creationId="{58D3F93C-80AD-43E9-A2FB-2C4DA13519C2}"/>
          </ac:picMkLst>
        </pc:picChg>
      </pc:sldChg>
      <pc:sldChg chg="addSp modSp add">
        <pc:chgData name="Linda Bowman" userId="bca2944b-6acb-499f-b993-a60eff11fb9f" providerId="ADAL" clId="{B254E88B-52D8-4F32-9802-07D9CEE5EA80}" dt="2023-11-13T20:29:01.242" v="2580" actId="1076"/>
        <pc:sldMkLst>
          <pc:docMk/>
          <pc:sldMk cId="1043472597" sldId="264"/>
        </pc:sldMkLst>
        <pc:spChg chg="add mod">
          <ac:chgData name="Linda Bowman" userId="bca2944b-6acb-499f-b993-a60eff11fb9f" providerId="ADAL" clId="{B254E88B-52D8-4F32-9802-07D9CEE5EA80}" dt="2023-11-13T20:28:33.022" v="2575" actId="1076"/>
          <ac:spMkLst>
            <pc:docMk/>
            <pc:sldMk cId="1043472597" sldId="264"/>
            <ac:spMk id="2" creationId="{70FA9831-0CAC-4056-A078-3034A1D79B0C}"/>
          </ac:spMkLst>
        </pc:spChg>
        <pc:picChg chg="add mod">
          <ac:chgData name="Linda Bowman" userId="bca2944b-6acb-499f-b993-a60eff11fb9f" providerId="ADAL" clId="{B254E88B-52D8-4F32-9802-07D9CEE5EA80}" dt="2023-11-13T20:28:46.892" v="2578" actId="14100"/>
          <ac:picMkLst>
            <pc:docMk/>
            <pc:sldMk cId="1043472597" sldId="264"/>
            <ac:picMk id="3" creationId="{0DFBE89B-2003-4022-9520-9AA08E3EC5A6}"/>
          </ac:picMkLst>
        </pc:picChg>
        <pc:picChg chg="add mod">
          <ac:chgData name="Linda Bowman" userId="bca2944b-6acb-499f-b993-a60eff11fb9f" providerId="ADAL" clId="{B254E88B-52D8-4F32-9802-07D9CEE5EA80}" dt="2023-11-13T20:29:01.242" v="2580" actId="1076"/>
          <ac:picMkLst>
            <pc:docMk/>
            <pc:sldMk cId="1043472597" sldId="264"/>
            <ac:picMk id="4" creationId="{1251F866-39F1-44AB-BA5F-8DA81419A014}"/>
          </ac:picMkLst>
        </pc:picChg>
      </pc:sldChg>
      <pc:sldChg chg="addSp modSp add">
        <pc:chgData name="Linda Bowman" userId="bca2944b-6acb-499f-b993-a60eff11fb9f" providerId="ADAL" clId="{B254E88B-52D8-4F32-9802-07D9CEE5EA80}" dt="2023-11-13T20:08:32.780" v="2385" actId="1076"/>
        <pc:sldMkLst>
          <pc:docMk/>
          <pc:sldMk cId="1240595014" sldId="265"/>
        </pc:sldMkLst>
        <pc:spChg chg="add mod">
          <ac:chgData name="Linda Bowman" userId="bca2944b-6acb-499f-b993-a60eff11fb9f" providerId="ADAL" clId="{B254E88B-52D8-4F32-9802-07D9CEE5EA80}" dt="2023-11-13T20:08:32.780" v="2385" actId="1076"/>
          <ac:spMkLst>
            <pc:docMk/>
            <pc:sldMk cId="1240595014" sldId="265"/>
            <ac:spMk id="2" creationId="{DF059468-0A73-4713-AC1B-E7AD993627BD}"/>
          </ac:spMkLst>
        </pc:spChg>
      </pc:sldChg>
      <pc:sldChg chg="addSp modSp add">
        <pc:chgData name="Linda Bowman" userId="bca2944b-6acb-499f-b993-a60eff11fb9f" providerId="ADAL" clId="{B254E88B-52D8-4F32-9802-07D9CEE5EA80}" dt="2023-11-13T20:15:57.389" v="2401" actId="20577"/>
        <pc:sldMkLst>
          <pc:docMk/>
          <pc:sldMk cId="581140804" sldId="266"/>
        </pc:sldMkLst>
        <pc:spChg chg="add mod">
          <ac:chgData name="Linda Bowman" userId="bca2944b-6acb-499f-b993-a60eff11fb9f" providerId="ADAL" clId="{B254E88B-52D8-4F32-9802-07D9CEE5EA80}" dt="2023-11-13T20:15:57.389" v="2401" actId="20577"/>
          <ac:spMkLst>
            <pc:docMk/>
            <pc:sldMk cId="581140804" sldId="266"/>
            <ac:spMk id="3" creationId="{AE349998-4176-411D-B622-DA80F90262A4}"/>
          </ac:spMkLst>
        </pc:spChg>
        <pc:graphicFrameChg chg="add">
          <ac:chgData name="Linda Bowman" userId="bca2944b-6acb-499f-b993-a60eff11fb9f" providerId="ADAL" clId="{B254E88B-52D8-4F32-9802-07D9CEE5EA80}" dt="2023-11-13T20:14:32.763" v="2387"/>
          <ac:graphicFrameMkLst>
            <pc:docMk/>
            <pc:sldMk cId="581140804" sldId="266"/>
            <ac:graphicFrameMk id="2" creationId="{7D6955C7-7AE9-4E4E-86D6-E53FFB2403B7}"/>
          </ac:graphicFrameMkLst>
        </pc:graphicFrameChg>
      </pc:sldChg>
      <pc:sldChg chg="addSp modSp add">
        <pc:chgData name="Linda Bowman" userId="bca2944b-6acb-499f-b993-a60eff11fb9f" providerId="ADAL" clId="{B254E88B-52D8-4F32-9802-07D9CEE5EA80}" dt="2023-11-13T20:16:20.947" v="2413" actId="1076"/>
        <pc:sldMkLst>
          <pc:docMk/>
          <pc:sldMk cId="1442965485" sldId="267"/>
        </pc:sldMkLst>
        <pc:spChg chg="add mod">
          <ac:chgData name="Linda Bowman" userId="bca2944b-6acb-499f-b993-a60eff11fb9f" providerId="ADAL" clId="{B254E88B-52D8-4F32-9802-07D9CEE5EA80}" dt="2023-11-13T20:16:13.466" v="2412" actId="20577"/>
          <ac:spMkLst>
            <pc:docMk/>
            <pc:sldMk cId="1442965485" sldId="267"/>
            <ac:spMk id="3" creationId="{FBC33B5B-BEB8-41B0-A142-C91685CCB7FE}"/>
          </ac:spMkLst>
        </pc:spChg>
        <pc:graphicFrameChg chg="add mod">
          <ac:chgData name="Linda Bowman" userId="bca2944b-6acb-499f-b993-a60eff11fb9f" providerId="ADAL" clId="{B254E88B-52D8-4F32-9802-07D9CEE5EA80}" dt="2023-11-13T20:16:20.947" v="2413" actId="1076"/>
          <ac:graphicFrameMkLst>
            <pc:docMk/>
            <pc:sldMk cId="1442965485" sldId="267"/>
            <ac:graphicFrameMk id="2" creationId="{A515187B-D6E9-4338-B20D-E2002158CA1F}"/>
          </ac:graphicFrameMkLst>
        </pc:graphicFrameChg>
      </pc:sldChg>
      <pc:sldChg chg="addSp modSp add">
        <pc:chgData name="Linda Bowman" userId="bca2944b-6acb-499f-b993-a60eff11fb9f" providerId="ADAL" clId="{B254E88B-52D8-4F32-9802-07D9CEE5EA80}" dt="2023-11-13T20:17:23.860" v="2444" actId="1076"/>
        <pc:sldMkLst>
          <pc:docMk/>
          <pc:sldMk cId="3362880029" sldId="268"/>
        </pc:sldMkLst>
        <pc:spChg chg="add mod">
          <ac:chgData name="Linda Bowman" userId="bca2944b-6acb-499f-b993-a60eff11fb9f" providerId="ADAL" clId="{B254E88B-52D8-4F32-9802-07D9CEE5EA80}" dt="2023-11-13T20:17:23.860" v="2444" actId="1076"/>
          <ac:spMkLst>
            <pc:docMk/>
            <pc:sldMk cId="3362880029" sldId="268"/>
            <ac:spMk id="3" creationId="{8D11512C-361B-43E2-9EB1-4AC0D619EC90}"/>
          </ac:spMkLst>
        </pc:spChg>
        <pc:graphicFrameChg chg="add">
          <ac:chgData name="Linda Bowman" userId="bca2944b-6acb-499f-b993-a60eff11fb9f" providerId="ADAL" clId="{B254E88B-52D8-4F32-9802-07D9CEE5EA80}" dt="2023-11-13T20:16:58.324" v="2415"/>
          <ac:graphicFrameMkLst>
            <pc:docMk/>
            <pc:sldMk cId="3362880029" sldId="268"/>
            <ac:graphicFrameMk id="2" creationId="{E0CC61FB-7D6A-4C8D-AC2C-B012418BB14E}"/>
          </ac:graphicFrameMkLst>
        </pc:graphicFrameChg>
      </pc:sldChg>
      <pc:sldChg chg="addSp modSp add">
        <pc:chgData name="Linda Bowman" userId="bca2944b-6acb-499f-b993-a60eff11fb9f" providerId="ADAL" clId="{B254E88B-52D8-4F32-9802-07D9CEE5EA80}" dt="2023-11-13T20:26:07.878" v="2569" actId="207"/>
        <pc:sldMkLst>
          <pc:docMk/>
          <pc:sldMk cId="3454479721" sldId="269"/>
        </pc:sldMkLst>
        <pc:spChg chg="add mod">
          <ac:chgData name="Linda Bowman" userId="bca2944b-6acb-499f-b993-a60eff11fb9f" providerId="ADAL" clId="{B254E88B-52D8-4F32-9802-07D9CEE5EA80}" dt="2023-11-13T20:26:07.878" v="2569" actId="207"/>
          <ac:spMkLst>
            <pc:docMk/>
            <pc:sldMk cId="3454479721" sldId="269"/>
            <ac:spMk id="3" creationId="{5D5E0289-2120-46B6-87BA-50F8614D6B72}"/>
          </ac:spMkLst>
        </pc:spChg>
        <pc:graphicFrameChg chg="add mod modGraphic">
          <ac:chgData name="Linda Bowman" userId="bca2944b-6acb-499f-b993-a60eff11fb9f" providerId="ADAL" clId="{B254E88B-52D8-4F32-9802-07D9CEE5EA80}" dt="2023-11-13T20:22:17.861" v="2515" actId="20577"/>
          <ac:graphicFrameMkLst>
            <pc:docMk/>
            <pc:sldMk cId="3454479721" sldId="269"/>
            <ac:graphicFrameMk id="2" creationId="{6D0596FA-1C63-4A94-BC44-F670A5C2F645}"/>
          </ac:graphicFrameMkLst>
        </pc:graphicFrameChg>
      </pc:sldChg>
      <pc:sldChg chg="addSp delSp modSp add">
        <pc:chgData name="Linda Bowman" userId="bca2944b-6acb-499f-b993-a60eff11fb9f" providerId="ADAL" clId="{B254E88B-52D8-4F32-9802-07D9CEE5EA80}" dt="2023-11-13T20:27:53.410" v="2574"/>
        <pc:sldMkLst>
          <pc:docMk/>
          <pc:sldMk cId="4284345015" sldId="270"/>
        </pc:sldMkLst>
        <pc:spChg chg="add del mod">
          <ac:chgData name="Linda Bowman" userId="bca2944b-6acb-499f-b993-a60eff11fb9f" providerId="ADAL" clId="{B254E88B-52D8-4F32-9802-07D9CEE5EA80}" dt="2023-11-13T20:27:53.410" v="2574"/>
          <ac:spMkLst>
            <pc:docMk/>
            <pc:sldMk cId="4284345015" sldId="270"/>
            <ac:spMk id="4" creationId="{B263DA07-6367-4CF2-B0FF-85E8C1C6F115}"/>
          </ac:spMkLst>
        </pc:spChg>
        <pc:picChg chg="add mod">
          <ac:chgData name="Linda Bowman" userId="bca2944b-6acb-499f-b993-a60eff11fb9f" providerId="ADAL" clId="{B254E88B-52D8-4F32-9802-07D9CEE5EA80}" dt="2023-11-13T20:27:48.011" v="2573" actId="1076"/>
          <ac:picMkLst>
            <pc:docMk/>
            <pc:sldMk cId="4284345015" sldId="270"/>
            <ac:picMk id="3" creationId="{21774074-8E5E-4036-AD95-2176415F7B4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atisfyingretirement.blogspot.com/2018/04/being-single-and-retired.html"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richmondshiretoday.co.uk/bleak-future-forecast-for-small-rural-schools-in-north-yorkshir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F046-EFA1-4B31-80D6-71B9292EEA6E}"/>
              </a:ext>
            </a:extLst>
          </p:cNvPr>
          <p:cNvSpPr>
            <a:spLocks noGrp="1"/>
          </p:cNvSpPr>
          <p:nvPr>
            <p:ph type="ctrTitle"/>
          </p:nvPr>
        </p:nvSpPr>
        <p:spPr>
          <a:xfrm>
            <a:off x="814608" y="3429000"/>
            <a:ext cx="7766936" cy="1646302"/>
          </a:xfrm>
        </p:spPr>
        <p:txBody>
          <a:bodyPr/>
          <a:lstStyle/>
          <a:p>
            <a:r>
              <a:rPr lang="en-GB" dirty="0"/>
              <a:t>Langton Primary School Collaboration </a:t>
            </a:r>
            <a:r>
              <a:rPr lang="en-GB" sz="4000" dirty="0"/>
              <a:t>with </a:t>
            </a:r>
            <a:r>
              <a:rPr lang="en-GB" sz="4000" dirty="0" err="1"/>
              <a:t>Foston</a:t>
            </a:r>
            <a:r>
              <a:rPr lang="en-GB" sz="4000" dirty="0"/>
              <a:t>, </a:t>
            </a:r>
            <a:r>
              <a:rPr lang="en-GB" sz="4000" dirty="0" err="1"/>
              <a:t>Stillington</a:t>
            </a:r>
            <a:r>
              <a:rPr lang="en-GB" sz="4000" dirty="0"/>
              <a:t> &amp; </a:t>
            </a:r>
            <a:r>
              <a:rPr lang="en-GB" sz="4000" dirty="0" err="1"/>
              <a:t>Terrington</a:t>
            </a:r>
            <a:r>
              <a:rPr lang="en-GB" sz="4000" dirty="0"/>
              <a:t> Federation</a:t>
            </a:r>
          </a:p>
        </p:txBody>
      </p:sp>
      <p:sp>
        <p:nvSpPr>
          <p:cNvPr id="3" name="Subtitle 2">
            <a:extLst>
              <a:ext uri="{FF2B5EF4-FFF2-40B4-BE49-F238E27FC236}">
                <a16:creationId xmlns:a16="http://schemas.microsoft.com/office/drawing/2014/main" id="{A3C976D7-03F5-4829-85E0-BCCD2A42E423}"/>
              </a:ext>
            </a:extLst>
          </p:cNvPr>
          <p:cNvSpPr>
            <a:spLocks noGrp="1"/>
          </p:cNvSpPr>
          <p:nvPr>
            <p:ph type="subTitle" idx="1"/>
          </p:nvPr>
        </p:nvSpPr>
        <p:spPr/>
        <p:txBody>
          <a:bodyPr/>
          <a:lstStyle/>
          <a:p>
            <a:r>
              <a:rPr lang="en-GB" dirty="0"/>
              <a:t> </a:t>
            </a:r>
          </a:p>
        </p:txBody>
      </p:sp>
      <p:pic>
        <p:nvPicPr>
          <p:cNvPr id="5" name="Picture 4">
            <a:extLst>
              <a:ext uri="{FF2B5EF4-FFF2-40B4-BE49-F238E27FC236}">
                <a16:creationId xmlns:a16="http://schemas.microsoft.com/office/drawing/2014/main" id="{202F52CD-6DDA-4FCB-8C03-63CE68C9A0CF}"/>
              </a:ext>
            </a:extLst>
          </p:cNvPr>
          <p:cNvPicPr>
            <a:picLocks noChangeAspect="1"/>
          </p:cNvPicPr>
          <p:nvPr/>
        </p:nvPicPr>
        <p:blipFill>
          <a:blip r:embed="rId2"/>
          <a:stretch>
            <a:fillRect/>
          </a:stretch>
        </p:blipFill>
        <p:spPr>
          <a:xfrm>
            <a:off x="1140271" y="319272"/>
            <a:ext cx="2105025" cy="1838325"/>
          </a:xfrm>
          <a:prstGeom prst="rect">
            <a:avLst/>
          </a:prstGeom>
        </p:spPr>
      </p:pic>
      <p:pic>
        <p:nvPicPr>
          <p:cNvPr id="6" name="Picture 5">
            <a:extLst>
              <a:ext uri="{FF2B5EF4-FFF2-40B4-BE49-F238E27FC236}">
                <a16:creationId xmlns:a16="http://schemas.microsoft.com/office/drawing/2014/main" id="{7EE96AD0-90F8-4BB6-94A5-175C4D0E041A}"/>
              </a:ext>
            </a:extLst>
          </p:cNvPr>
          <p:cNvPicPr>
            <a:picLocks noChangeAspect="1"/>
          </p:cNvPicPr>
          <p:nvPr/>
        </p:nvPicPr>
        <p:blipFill>
          <a:blip r:embed="rId3"/>
          <a:stretch>
            <a:fillRect/>
          </a:stretch>
        </p:blipFill>
        <p:spPr>
          <a:xfrm>
            <a:off x="4384592" y="4731883"/>
            <a:ext cx="1380952" cy="1371429"/>
          </a:xfrm>
          <a:prstGeom prst="rect">
            <a:avLst/>
          </a:prstGeom>
        </p:spPr>
      </p:pic>
    </p:spTree>
    <p:extLst>
      <p:ext uri="{BB962C8B-B14F-4D97-AF65-F5344CB8AC3E}">
        <p14:creationId xmlns:p14="http://schemas.microsoft.com/office/powerpoint/2010/main" val="108393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04E62-9B73-47E1-98F2-F6987D2162E1}"/>
              </a:ext>
            </a:extLst>
          </p:cNvPr>
          <p:cNvPicPr>
            <a:picLocks noChangeAspect="1"/>
          </p:cNvPicPr>
          <p:nvPr/>
        </p:nvPicPr>
        <p:blipFill>
          <a:blip r:embed="rId2"/>
          <a:stretch>
            <a:fillRect/>
          </a:stretch>
        </p:blipFill>
        <p:spPr>
          <a:xfrm>
            <a:off x="532620" y="346107"/>
            <a:ext cx="9197348" cy="768163"/>
          </a:xfrm>
          <a:prstGeom prst="rect">
            <a:avLst/>
          </a:prstGeom>
        </p:spPr>
      </p:pic>
      <p:sp>
        <p:nvSpPr>
          <p:cNvPr id="5" name="TextBox 4">
            <a:extLst>
              <a:ext uri="{FF2B5EF4-FFF2-40B4-BE49-F238E27FC236}">
                <a16:creationId xmlns:a16="http://schemas.microsoft.com/office/drawing/2014/main" id="{C8871AB6-E9AB-406D-A634-647EF79610A4}"/>
              </a:ext>
            </a:extLst>
          </p:cNvPr>
          <p:cNvSpPr txBox="1"/>
          <p:nvPr/>
        </p:nvSpPr>
        <p:spPr>
          <a:xfrm>
            <a:off x="532620" y="1287262"/>
            <a:ext cx="4527652" cy="646331"/>
          </a:xfrm>
          <a:prstGeom prst="rect">
            <a:avLst/>
          </a:prstGeom>
          <a:solidFill>
            <a:schemeClr val="bg1">
              <a:lumMod val="85000"/>
            </a:schemeClr>
          </a:solidFill>
          <a:ln>
            <a:solidFill>
              <a:schemeClr val="accent2"/>
            </a:solidFill>
          </a:ln>
        </p:spPr>
        <p:txBody>
          <a:bodyPr wrap="square" rtlCol="0">
            <a:spAutoFit/>
          </a:bodyPr>
          <a:lstStyle/>
          <a:p>
            <a:r>
              <a:rPr lang="en-GB" dirty="0"/>
              <a:t>Head of School, DSL, School Improvement Lead</a:t>
            </a:r>
          </a:p>
        </p:txBody>
      </p:sp>
      <p:sp>
        <p:nvSpPr>
          <p:cNvPr id="7" name="TextBox 6">
            <a:extLst>
              <a:ext uri="{FF2B5EF4-FFF2-40B4-BE49-F238E27FC236}">
                <a16:creationId xmlns:a16="http://schemas.microsoft.com/office/drawing/2014/main" id="{68D560DE-8677-4BA0-895F-8065E6F05172}"/>
              </a:ext>
            </a:extLst>
          </p:cNvPr>
          <p:cNvSpPr txBox="1"/>
          <p:nvPr/>
        </p:nvSpPr>
        <p:spPr>
          <a:xfrm>
            <a:off x="532620" y="2210540"/>
            <a:ext cx="4527652" cy="369332"/>
          </a:xfrm>
          <a:prstGeom prst="rect">
            <a:avLst/>
          </a:prstGeom>
          <a:solidFill>
            <a:schemeClr val="accent1">
              <a:lumMod val="20000"/>
              <a:lumOff val="80000"/>
            </a:schemeClr>
          </a:solidFill>
          <a:ln>
            <a:solidFill>
              <a:schemeClr val="accent2"/>
            </a:solidFill>
          </a:ln>
        </p:spPr>
        <p:txBody>
          <a:bodyPr wrap="square" rtlCol="0">
            <a:spAutoFit/>
          </a:bodyPr>
          <a:lstStyle/>
          <a:p>
            <a:r>
              <a:rPr lang="en-GB" dirty="0"/>
              <a:t>Business manager - Finance</a:t>
            </a:r>
          </a:p>
        </p:txBody>
      </p:sp>
      <p:sp>
        <p:nvSpPr>
          <p:cNvPr id="8" name="TextBox 7">
            <a:extLst>
              <a:ext uri="{FF2B5EF4-FFF2-40B4-BE49-F238E27FC236}">
                <a16:creationId xmlns:a16="http://schemas.microsoft.com/office/drawing/2014/main" id="{944E2A71-F691-43B8-ABAA-2162C7E46C84}"/>
              </a:ext>
            </a:extLst>
          </p:cNvPr>
          <p:cNvSpPr txBox="1"/>
          <p:nvPr/>
        </p:nvSpPr>
        <p:spPr>
          <a:xfrm>
            <a:off x="5202316" y="1296078"/>
            <a:ext cx="4527652" cy="646331"/>
          </a:xfrm>
          <a:prstGeom prst="rect">
            <a:avLst/>
          </a:prstGeom>
          <a:solidFill>
            <a:schemeClr val="bg1">
              <a:lumMod val="85000"/>
            </a:schemeClr>
          </a:solidFill>
          <a:ln>
            <a:solidFill>
              <a:schemeClr val="accent2"/>
            </a:solidFill>
          </a:ln>
        </p:spPr>
        <p:txBody>
          <a:bodyPr wrap="square" rtlCol="0">
            <a:spAutoFit/>
          </a:bodyPr>
          <a:lstStyle/>
          <a:p>
            <a:r>
              <a:rPr lang="en-GB" dirty="0"/>
              <a:t>Head of School, DSL, School Improvement Lead</a:t>
            </a:r>
          </a:p>
        </p:txBody>
      </p:sp>
      <p:sp>
        <p:nvSpPr>
          <p:cNvPr id="9" name="TextBox 8">
            <a:extLst>
              <a:ext uri="{FF2B5EF4-FFF2-40B4-BE49-F238E27FC236}">
                <a16:creationId xmlns:a16="http://schemas.microsoft.com/office/drawing/2014/main" id="{0DC6CD9A-4785-4180-94D8-5204376CA357}"/>
              </a:ext>
            </a:extLst>
          </p:cNvPr>
          <p:cNvSpPr txBox="1"/>
          <p:nvPr/>
        </p:nvSpPr>
        <p:spPr>
          <a:xfrm>
            <a:off x="5202316" y="2210540"/>
            <a:ext cx="4527652" cy="369332"/>
          </a:xfrm>
          <a:prstGeom prst="rect">
            <a:avLst/>
          </a:prstGeom>
          <a:solidFill>
            <a:schemeClr val="accent1">
              <a:lumMod val="20000"/>
              <a:lumOff val="80000"/>
            </a:schemeClr>
          </a:solidFill>
          <a:ln>
            <a:solidFill>
              <a:schemeClr val="accent2"/>
            </a:solidFill>
          </a:ln>
        </p:spPr>
        <p:txBody>
          <a:bodyPr wrap="square" rtlCol="0">
            <a:spAutoFit/>
          </a:bodyPr>
          <a:lstStyle/>
          <a:p>
            <a:r>
              <a:rPr lang="en-GB" dirty="0"/>
              <a:t>Business manager - Finance</a:t>
            </a:r>
          </a:p>
        </p:txBody>
      </p:sp>
      <p:sp>
        <p:nvSpPr>
          <p:cNvPr id="10" name="TextBox 9">
            <a:extLst>
              <a:ext uri="{FF2B5EF4-FFF2-40B4-BE49-F238E27FC236}">
                <a16:creationId xmlns:a16="http://schemas.microsoft.com/office/drawing/2014/main" id="{2F5499BB-317A-4C75-A1B7-25FF8BE5C284}"/>
              </a:ext>
            </a:extLst>
          </p:cNvPr>
          <p:cNvSpPr txBox="1"/>
          <p:nvPr/>
        </p:nvSpPr>
        <p:spPr>
          <a:xfrm>
            <a:off x="532620" y="2823099"/>
            <a:ext cx="9197348" cy="369332"/>
          </a:xfrm>
          <a:prstGeom prst="rect">
            <a:avLst/>
          </a:prstGeom>
          <a:solidFill>
            <a:schemeClr val="accent1">
              <a:lumMod val="20000"/>
              <a:lumOff val="80000"/>
            </a:schemeClr>
          </a:solidFill>
          <a:ln>
            <a:solidFill>
              <a:schemeClr val="accent2"/>
            </a:solidFill>
          </a:ln>
        </p:spPr>
        <p:txBody>
          <a:bodyPr wrap="square" rtlCol="0">
            <a:spAutoFit/>
          </a:bodyPr>
          <a:lstStyle/>
          <a:p>
            <a:r>
              <a:rPr lang="en-GB" dirty="0"/>
              <a:t>Senior Admin Officer – HR, Health &amp; Safety, Safeguarding</a:t>
            </a:r>
          </a:p>
        </p:txBody>
      </p:sp>
      <p:sp>
        <p:nvSpPr>
          <p:cNvPr id="11" name="TextBox 10">
            <a:extLst>
              <a:ext uri="{FF2B5EF4-FFF2-40B4-BE49-F238E27FC236}">
                <a16:creationId xmlns:a16="http://schemas.microsoft.com/office/drawing/2014/main" id="{592FBF55-EF2F-4727-8392-3D0C57614112}"/>
              </a:ext>
            </a:extLst>
          </p:cNvPr>
          <p:cNvSpPr txBox="1"/>
          <p:nvPr/>
        </p:nvSpPr>
        <p:spPr>
          <a:xfrm>
            <a:off x="532620" y="3429000"/>
            <a:ext cx="9197348" cy="369332"/>
          </a:xfrm>
          <a:prstGeom prst="rect">
            <a:avLst/>
          </a:prstGeom>
          <a:solidFill>
            <a:schemeClr val="accent1">
              <a:lumMod val="20000"/>
              <a:lumOff val="80000"/>
            </a:schemeClr>
          </a:solidFill>
          <a:ln>
            <a:solidFill>
              <a:schemeClr val="accent2"/>
            </a:solidFill>
          </a:ln>
        </p:spPr>
        <p:txBody>
          <a:bodyPr wrap="square" rtlCol="0">
            <a:spAutoFit/>
          </a:bodyPr>
          <a:lstStyle/>
          <a:p>
            <a:r>
              <a:rPr lang="en-GB" dirty="0"/>
              <a:t>Pastoral Lead</a:t>
            </a:r>
          </a:p>
        </p:txBody>
      </p:sp>
      <p:sp>
        <p:nvSpPr>
          <p:cNvPr id="12" name="TextBox 11">
            <a:extLst>
              <a:ext uri="{FF2B5EF4-FFF2-40B4-BE49-F238E27FC236}">
                <a16:creationId xmlns:a16="http://schemas.microsoft.com/office/drawing/2014/main" id="{90959C38-E345-4463-B138-404A8A8C8DA7}"/>
              </a:ext>
            </a:extLst>
          </p:cNvPr>
          <p:cNvSpPr txBox="1"/>
          <p:nvPr/>
        </p:nvSpPr>
        <p:spPr>
          <a:xfrm>
            <a:off x="532620" y="4034901"/>
            <a:ext cx="9197348" cy="369332"/>
          </a:xfrm>
          <a:prstGeom prst="rect">
            <a:avLst/>
          </a:prstGeom>
          <a:solidFill>
            <a:schemeClr val="accent1">
              <a:lumMod val="20000"/>
              <a:lumOff val="80000"/>
            </a:schemeClr>
          </a:solidFill>
          <a:ln>
            <a:solidFill>
              <a:schemeClr val="accent2"/>
            </a:solidFill>
          </a:ln>
        </p:spPr>
        <p:txBody>
          <a:bodyPr wrap="square" rtlCol="0">
            <a:spAutoFit/>
          </a:bodyPr>
          <a:lstStyle/>
          <a:p>
            <a:r>
              <a:rPr lang="en-GB" dirty="0" err="1"/>
              <a:t>Senco</a:t>
            </a:r>
            <a:r>
              <a:rPr lang="en-GB" dirty="0"/>
              <a:t> Team</a:t>
            </a:r>
          </a:p>
        </p:txBody>
      </p:sp>
      <p:sp>
        <p:nvSpPr>
          <p:cNvPr id="13" name="TextBox 12">
            <a:extLst>
              <a:ext uri="{FF2B5EF4-FFF2-40B4-BE49-F238E27FC236}">
                <a16:creationId xmlns:a16="http://schemas.microsoft.com/office/drawing/2014/main" id="{2AA475F1-7EAC-415B-9273-F9886AF2B75C}"/>
              </a:ext>
            </a:extLst>
          </p:cNvPr>
          <p:cNvSpPr txBox="1"/>
          <p:nvPr/>
        </p:nvSpPr>
        <p:spPr>
          <a:xfrm>
            <a:off x="532620" y="4640802"/>
            <a:ext cx="2210580" cy="646331"/>
          </a:xfrm>
          <a:prstGeom prst="rect">
            <a:avLst/>
          </a:prstGeom>
          <a:solidFill>
            <a:schemeClr val="accent3">
              <a:lumMod val="20000"/>
              <a:lumOff val="80000"/>
            </a:schemeClr>
          </a:solidFill>
          <a:ln>
            <a:solidFill>
              <a:schemeClr val="accent2"/>
            </a:solidFill>
          </a:ln>
        </p:spPr>
        <p:txBody>
          <a:bodyPr wrap="square" rtlCol="0">
            <a:spAutoFit/>
          </a:bodyPr>
          <a:lstStyle/>
          <a:p>
            <a:r>
              <a:rPr lang="en-GB" dirty="0"/>
              <a:t>Senior Teacher</a:t>
            </a:r>
          </a:p>
          <a:p>
            <a:r>
              <a:rPr lang="en-GB" dirty="0"/>
              <a:t>Maths Lead</a:t>
            </a:r>
          </a:p>
        </p:txBody>
      </p:sp>
      <p:sp>
        <p:nvSpPr>
          <p:cNvPr id="14" name="TextBox 13">
            <a:extLst>
              <a:ext uri="{FF2B5EF4-FFF2-40B4-BE49-F238E27FC236}">
                <a16:creationId xmlns:a16="http://schemas.microsoft.com/office/drawing/2014/main" id="{AD4A62B3-4E94-4431-909C-CC8AC86725ED}"/>
              </a:ext>
            </a:extLst>
          </p:cNvPr>
          <p:cNvSpPr txBox="1"/>
          <p:nvPr/>
        </p:nvSpPr>
        <p:spPr>
          <a:xfrm>
            <a:off x="2902998" y="4640802"/>
            <a:ext cx="2068497" cy="646331"/>
          </a:xfrm>
          <a:prstGeom prst="rect">
            <a:avLst/>
          </a:prstGeom>
          <a:solidFill>
            <a:schemeClr val="accent3">
              <a:lumMod val="20000"/>
              <a:lumOff val="80000"/>
            </a:schemeClr>
          </a:solidFill>
          <a:ln>
            <a:solidFill>
              <a:schemeClr val="accent2"/>
            </a:solidFill>
          </a:ln>
        </p:spPr>
        <p:txBody>
          <a:bodyPr wrap="square" rtlCol="0">
            <a:spAutoFit/>
          </a:bodyPr>
          <a:lstStyle/>
          <a:p>
            <a:r>
              <a:rPr lang="en-GB" dirty="0"/>
              <a:t>Senior Teacher English Lead</a:t>
            </a:r>
          </a:p>
        </p:txBody>
      </p:sp>
      <p:sp>
        <p:nvSpPr>
          <p:cNvPr id="15" name="TextBox 14">
            <a:extLst>
              <a:ext uri="{FF2B5EF4-FFF2-40B4-BE49-F238E27FC236}">
                <a16:creationId xmlns:a16="http://schemas.microsoft.com/office/drawing/2014/main" id="{BE25BC98-AA1D-4077-8CD7-E92E077E099A}"/>
              </a:ext>
            </a:extLst>
          </p:cNvPr>
          <p:cNvSpPr txBox="1"/>
          <p:nvPr/>
        </p:nvSpPr>
        <p:spPr>
          <a:xfrm>
            <a:off x="5131293" y="4640802"/>
            <a:ext cx="2089214" cy="646331"/>
          </a:xfrm>
          <a:prstGeom prst="rect">
            <a:avLst/>
          </a:prstGeom>
          <a:solidFill>
            <a:schemeClr val="accent3">
              <a:lumMod val="20000"/>
              <a:lumOff val="80000"/>
            </a:schemeClr>
          </a:solidFill>
          <a:ln>
            <a:solidFill>
              <a:schemeClr val="accent2"/>
            </a:solidFill>
          </a:ln>
        </p:spPr>
        <p:txBody>
          <a:bodyPr wrap="square" rtlCol="0">
            <a:spAutoFit/>
          </a:bodyPr>
          <a:lstStyle/>
          <a:p>
            <a:r>
              <a:rPr lang="en-GB" dirty="0"/>
              <a:t>Senior Teacher</a:t>
            </a:r>
          </a:p>
          <a:p>
            <a:r>
              <a:rPr lang="en-GB" dirty="0"/>
              <a:t>Science Lead</a:t>
            </a:r>
          </a:p>
        </p:txBody>
      </p:sp>
      <p:sp>
        <p:nvSpPr>
          <p:cNvPr id="16" name="TextBox 15">
            <a:extLst>
              <a:ext uri="{FF2B5EF4-FFF2-40B4-BE49-F238E27FC236}">
                <a16:creationId xmlns:a16="http://schemas.microsoft.com/office/drawing/2014/main" id="{4F7E1543-1F6B-4F19-AE2A-1540BE31C7B0}"/>
              </a:ext>
            </a:extLst>
          </p:cNvPr>
          <p:cNvSpPr txBox="1"/>
          <p:nvPr/>
        </p:nvSpPr>
        <p:spPr>
          <a:xfrm>
            <a:off x="7380305" y="4640802"/>
            <a:ext cx="2349663" cy="646331"/>
          </a:xfrm>
          <a:prstGeom prst="rect">
            <a:avLst/>
          </a:prstGeom>
          <a:solidFill>
            <a:schemeClr val="accent3">
              <a:lumMod val="20000"/>
              <a:lumOff val="80000"/>
            </a:schemeClr>
          </a:solidFill>
          <a:ln>
            <a:solidFill>
              <a:schemeClr val="accent2"/>
            </a:solidFill>
          </a:ln>
        </p:spPr>
        <p:txBody>
          <a:bodyPr wrap="square" rtlCol="0">
            <a:spAutoFit/>
          </a:bodyPr>
          <a:lstStyle/>
          <a:p>
            <a:r>
              <a:rPr lang="en-GB" dirty="0"/>
              <a:t>Senior teacher </a:t>
            </a:r>
          </a:p>
          <a:p>
            <a:r>
              <a:rPr lang="en-GB" dirty="0"/>
              <a:t>EYFS Lead</a:t>
            </a:r>
          </a:p>
        </p:txBody>
      </p:sp>
      <p:sp>
        <p:nvSpPr>
          <p:cNvPr id="17" name="TextBox 16">
            <a:extLst>
              <a:ext uri="{FF2B5EF4-FFF2-40B4-BE49-F238E27FC236}">
                <a16:creationId xmlns:a16="http://schemas.microsoft.com/office/drawing/2014/main" id="{9074AB4F-9DF4-4795-9669-2B795CAF8AF8}"/>
              </a:ext>
            </a:extLst>
          </p:cNvPr>
          <p:cNvSpPr txBox="1"/>
          <p:nvPr/>
        </p:nvSpPr>
        <p:spPr>
          <a:xfrm>
            <a:off x="532620" y="5523702"/>
            <a:ext cx="9197348" cy="369332"/>
          </a:xfrm>
          <a:prstGeom prst="rect">
            <a:avLst/>
          </a:prstGeom>
          <a:solidFill>
            <a:schemeClr val="accent3">
              <a:lumMod val="20000"/>
              <a:lumOff val="80000"/>
            </a:schemeClr>
          </a:solidFill>
          <a:ln>
            <a:solidFill>
              <a:schemeClr val="accent2"/>
            </a:solidFill>
          </a:ln>
        </p:spPr>
        <p:txBody>
          <a:bodyPr wrap="square" rtlCol="0">
            <a:spAutoFit/>
          </a:bodyPr>
          <a:lstStyle/>
          <a:p>
            <a:r>
              <a:rPr lang="en-GB" dirty="0"/>
              <a:t>Teachers – dedicated subject leads for each subject</a:t>
            </a:r>
          </a:p>
        </p:txBody>
      </p:sp>
      <p:sp>
        <p:nvSpPr>
          <p:cNvPr id="18" name="TextBox 17">
            <a:extLst>
              <a:ext uri="{FF2B5EF4-FFF2-40B4-BE49-F238E27FC236}">
                <a16:creationId xmlns:a16="http://schemas.microsoft.com/office/drawing/2014/main" id="{0B63D11D-F8D3-4960-B19E-EE77B778C592}"/>
              </a:ext>
            </a:extLst>
          </p:cNvPr>
          <p:cNvSpPr txBox="1"/>
          <p:nvPr/>
        </p:nvSpPr>
        <p:spPr>
          <a:xfrm>
            <a:off x="532620" y="6036816"/>
            <a:ext cx="9197348" cy="369332"/>
          </a:xfrm>
          <a:prstGeom prst="rect">
            <a:avLst/>
          </a:prstGeom>
          <a:solidFill>
            <a:schemeClr val="accent4">
              <a:lumMod val="20000"/>
              <a:lumOff val="80000"/>
            </a:schemeClr>
          </a:solidFill>
          <a:ln>
            <a:solidFill>
              <a:schemeClr val="accent2"/>
            </a:solidFill>
          </a:ln>
        </p:spPr>
        <p:txBody>
          <a:bodyPr wrap="square" rtlCol="0">
            <a:spAutoFit/>
          </a:bodyPr>
          <a:lstStyle/>
          <a:p>
            <a:r>
              <a:rPr lang="en-GB" dirty="0"/>
              <a:t>Support staff – Classroom support and Interventions</a:t>
            </a:r>
          </a:p>
        </p:txBody>
      </p:sp>
    </p:spTree>
    <p:extLst>
      <p:ext uri="{BB962C8B-B14F-4D97-AF65-F5344CB8AC3E}">
        <p14:creationId xmlns:p14="http://schemas.microsoft.com/office/powerpoint/2010/main" val="3435539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D6955C7-7AE9-4E4E-86D6-E53FFB2403B7}"/>
              </a:ext>
            </a:extLst>
          </p:cNvPr>
          <p:cNvGraphicFramePr>
            <a:graphicFrameLocks noGrp="1"/>
          </p:cNvGraphicFramePr>
          <p:nvPr>
            <p:extLst>
              <p:ext uri="{D42A27DB-BD31-4B8C-83A1-F6EECF244321}">
                <p14:modId xmlns:p14="http://schemas.microsoft.com/office/powerpoint/2010/main" val="791057815"/>
              </p:ext>
            </p:extLst>
          </p:nvPr>
        </p:nvGraphicFramePr>
        <p:xfrm>
          <a:off x="1247987" y="741680"/>
          <a:ext cx="7617922" cy="5643880"/>
        </p:xfrm>
        <a:graphic>
          <a:graphicData uri="http://schemas.openxmlformats.org/drawingml/2006/table">
            <a:tbl>
              <a:tblPr firstRow="1" bandRow="1">
                <a:tableStyleId>{5C22544A-7EE6-4342-B048-85BDC9FD1C3A}</a:tableStyleId>
              </a:tblPr>
              <a:tblGrid>
                <a:gridCol w="3553922">
                  <a:extLst>
                    <a:ext uri="{9D8B030D-6E8A-4147-A177-3AD203B41FA5}">
                      <a16:colId xmlns:a16="http://schemas.microsoft.com/office/drawing/2014/main" val="3217340290"/>
                    </a:ext>
                  </a:extLst>
                </a:gridCol>
                <a:gridCol w="4064000">
                  <a:extLst>
                    <a:ext uri="{9D8B030D-6E8A-4147-A177-3AD203B41FA5}">
                      <a16:colId xmlns:a16="http://schemas.microsoft.com/office/drawing/2014/main" val="95446910"/>
                    </a:ext>
                  </a:extLst>
                </a:gridCol>
              </a:tblGrid>
              <a:tr h="370840">
                <a:tc>
                  <a:txBody>
                    <a:bodyPr/>
                    <a:lstStyle/>
                    <a:p>
                      <a:r>
                        <a:rPr lang="en-US" dirty="0"/>
                        <a:t>Strategy</a:t>
                      </a:r>
                      <a:endParaRPr lang="en-GB" dirty="0"/>
                    </a:p>
                  </a:txBody>
                  <a:tcPr/>
                </a:tc>
                <a:tc>
                  <a:txBody>
                    <a:bodyPr/>
                    <a:lstStyle/>
                    <a:p>
                      <a:r>
                        <a:rPr lang="en-US" dirty="0"/>
                        <a:t>Impact on children</a:t>
                      </a:r>
                      <a:endParaRPr lang="en-GB" dirty="0"/>
                    </a:p>
                  </a:txBody>
                  <a:tcPr/>
                </a:tc>
                <a:extLst>
                  <a:ext uri="{0D108BD9-81ED-4DB2-BD59-A6C34878D82A}">
                    <a16:rowId xmlns:a16="http://schemas.microsoft.com/office/drawing/2014/main" val="1377215871"/>
                  </a:ext>
                </a:extLst>
              </a:tr>
              <a:tr h="370840">
                <a:tc>
                  <a:txBody>
                    <a:bodyPr/>
                    <a:lstStyle/>
                    <a:p>
                      <a:r>
                        <a:rPr lang="en-US" sz="1600" dirty="0"/>
                        <a:t>Executive Head focused on strategic development</a:t>
                      </a:r>
                      <a:endParaRPr lang="en-GB" sz="1600" dirty="0"/>
                    </a:p>
                  </a:txBody>
                  <a:tcPr/>
                </a:tc>
                <a:tc>
                  <a:txBody>
                    <a:bodyPr/>
                    <a:lstStyle/>
                    <a:p>
                      <a:r>
                        <a:rPr lang="en-US" sz="1600" dirty="0"/>
                        <a:t>Tailored curriculum, strong vision and values, better quality of education</a:t>
                      </a:r>
                      <a:endParaRPr lang="en-GB" sz="1600" dirty="0"/>
                    </a:p>
                  </a:txBody>
                  <a:tcPr/>
                </a:tc>
                <a:extLst>
                  <a:ext uri="{0D108BD9-81ED-4DB2-BD59-A6C34878D82A}">
                    <a16:rowId xmlns:a16="http://schemas.microsoft.com/office/drawing/2014/main" val="1946171459"/>
                  </a:ext>
                </a:extLst>
              </a:tr>
              <a:tr h="370840">
                <a:tc>
                  <a:txBody>
                    <a:bodyPr/>
                    <a:lstStyle/>
                    <a:p>
                      <a:r>
                        <a:rPr lang="en-US" sz="1600" dirty="0"/>
                        <a:t>Heads of schools with primary focus on day to day school effectiveness</a:t>
                      </a:r>
                      <a:endParaRPr lang="en-GB" sz="1600" dirty="0"/>
                    </a:p>
                  </a:txBody>
                  <a:tcPr/>
                </a:tc>
                <a:tc>
                  <a:txBody>
                    <a:bodyPr/>
                    <a:lstStyle/>
                    <a:p>
                      <a:r>
                        <a:rPr lang="en-US" sz="1600" dirty="0"/>
                        <a:t>Strong, up to date, constantly developing teachers who teach extremely effective sessions</a:t>
                      </a:r>
                      <a:endParaRPr lang="en-GB" sz="1600" dirty="0"/>
                    </a:p>
                  </a:txBody>
                  <a:tcPr/>
                </a:tc>
                <a:extLst>
                  <a:ext uri="{0D108BD9-81ED-4DB2-BD59-A6C34878D82A}">
                    <a16:rowId xmlns:a16="http://schemas.microsoft.com/office/drawing/2014/main" val="33547103"/>
                  </a:ext>
                </a:extLst>
              </a:tr>
              <a:tr h="370840">
                <a:tc>
                  <a:txBody>
                    <a:bodyPr/>
                    <a:lstStyle/>
                    <a:p>
                      <a:r>
                        <a:rPr lang="en-US" sz="1600" dirty="0"/>
                        <a:t>Dedicated pastoral lead</a:t>
                      </a:r>
                      <a:endParaRPr lang="en-GB" sz="1600" dirty="0"/>
                    </a:p>
                  </a:txBody>
                  <a:tcPr/>
                </a:tc>
                <a:tc>
                  <a:txBody>
                    <a:bodyPr/>
                    <a:lstStyle/>
                    <a:p>
                      <a:r>
                        <a:rPr lang="en-US" sz="1600" dirty="0"/>
                        <a:t>Dedicated person to deal with child protection issues, vulnerable families, attendance</a:t>
                      </a:r>
                      <a:endParaRPr lang="en-GB" sz="1600" dirty="0"/>
                    </a:p>
                  </a:txBody>
                  <a:tcPr/>
                </a:tc>
                <a:extLst>
                  <a:ext uri="{0D108BD9-81ED-4DB2-BD59-A6C34878D82A}">
                    <a16:rowId xmlns:a16="http://schemas.microsoft.com/office/drawing/2014/main" val="2340146311"/>
                  </a:ext>
                </a:extLst>
              </a:tr>
              <a:tr h="370840">
                <a:tc>
                  <a:txBody>
                    <a:bodyPr/>
                    <a:lstStyle/>
                    <a:p>
                      <a:r>
                        <a:rPr lang="en-US" sz="1600" dirty="0"/>
                        <a:t>Business manager and Senior office staff</a:t>
                      </a:r>
                      <a:endParaRPr lang="en-GB" sz="1600" dirty="0"/>
                    </a:p>
                  </a:txBody>
                  <a:tcPr/>
                </a:tc>
                <a:tc>
                  <a:txBody>
                    <a:bodyPr/>
                    <a:lstStyle/>
                    <a:p>
                      <a:r>
                        <a:rPr lang="en-US" sz="1600" dirty="0"/>
                        <a:t>Support for finance, health and safety, safeguarding administration ensures school leads are focusing on progress of children and school improvement</a:t>
                      </a:r>
                      <a:endParaRPr lang="en-GB" sz="1600" dirty="0"/>
                    </a:p>
                  </a:txBody>
                  <a:tcPr/>
                </a:tc>
                <a:extLst>
                  <a:ext uri="{0D108BD9-81ED-4DB2-BD59-A6C34878D82A}">
                    <a16:rowId xmlns:a16="http://schemas.microsoft.com/office/drawing/2014/main" val="3030179329"/>
                  </a:ext>
                </a:extLst>
              </a:tr>
              <a:tr h="370840">
                <a:tc>
                  <a:txBody>
                    <a:bodyPr/>
                    <a:lstStyle/>
                    <a:p>
                      <a:r>
                        <a:rPr lang="en-US" sz="1600" dirty="0"/>
                        <a:t>Wider leadership team and middle management</a:t>
                      </a:r>
                      <a:endParaRPr lang="en-GB" sz="1600" dirty="0"/>
                    </a:p>
                  </a:txBody>
                  <a:tcPr/>
                </a:tc>
                <a:tc>
                  <a:txBody>
                    <a:bodyPr/>
                    <a:lstStyle/>
                    <a:p>
                      <a:r>
                        <a:rPr lang="en-US" sz="1600" dirty="0"/>
                        <a:t>Effective career progression opportunities ensure retention of staff is strong allowing continuity of school improvement </a:t>
                      </a:r>
                      <a:endParaRPr lang="en-GB" sz="1600" dirty="0"/>
                    </a:p>
                  </a:txBody>
                  <a:tcPr/>
                </a:tc>
                <a:extLst>
                  <a:ext uri="{0D108BD9-81ED-4DB2-BD59-A6C34878D82A}">
                    <a16:rowId xmlns:a16="http://schemas.microsoft.com/office/drawing/2014/main" val="784372663"/>
                  </a:ext>
                </a:extLst>
              </a:tr>
              <a:tr h="497840">
                <a:tc>
                  <a:txBody>
                    <a:bodyPr/>
                    <a:lstStyle/>
                    <a:p>
                      <a:r>
                        <a:rPr lang="en-US" dirty="0"/>
                        <a:t>Head of schools structure</a:t>
                      </a:r>
                      <a:endParaRPr lang="en-GB" dirty="0"/>
                    </a:p>
                  </a:txBody>
                  <a:tcPr/>
                </a:tc>
                <a:tc>
                  <a:txBody>
                    <a:bodyPr/>
                    <a:lstStyle/>
                    <a:p>
                      <a:r>
                        <a:rPr lang="en-US" dirty="0"/>
                        <a:t>More visible and accessible leadership to improve parental involvement</a:t>
                      </a:r>
                      <a:endParaRPr lang="en-GB" dirty="0"/>
                    </a:p>
                  </a:txBody>
                  <a:tcPr/>
                </a:tc>
                <a:extLst>
                  <a:ext uri="{0D108BD9-81ED-4DB2-BD59-A6C34878D82A}">
                    <a16:rowId xmlns:a16="http://schemas.microsoft.com/office/drawing/2014/main" val="2924958059"/>
                  </a:ext>
                </a:extLst>
              </a:tr>
            </a:tbl>
          </a:graphicData>
        </a:graphic>
      </p:graphicFrame>
      <p:sp>
        <p:nvSpPr>
          <p:cNvPr id="3" name="TextBox 2">
            <a:extLst>
              <a:ext uri="{FF2B5EF4-FFF2-40B4-BE49-F238E27FC236}">
                <a16:creationId xmlns:a16="http://schemas.microsoft.com/office/drawing/2014/main" id="{AE349998-4176-411D-B622-DA80F90262A4}"/>
              </a:ext>
            </a:extLst>
          </p:cNvPr>
          <p:cNvSpPr txBox="1"/>
          <p:nvPr/>
        </p:nvSpPr>
        <p:spPr>
          <a:xfrm>
            <a:off x="1247986" y="288524"/>
            <a:ext cx="4848013" cy="381740"/>
          </a:xfrm>
          <a:prstGeom prst="rect">
            <a:avLst/>
          </a:prstGeom>
          <a:noFill/>
        </p:spPr>
        <p:txBody>
          <a:bodyPr wrap="square" rtlCol="0">
            <a:spAutoFit/>
          </a:bodyPr>
          <a:lstStyle/>
          <a:p>
            <a:r>
              <a:rPr lang="en-GB" dirty="0"/>
              <a:t>Leadership</a:t>
            </a:r>
          </a:p>
        </p:txBody>
      </p:sp>
    </p:spTree>
    <p:extLst>
      <p:ext uri="{BB962C8B-B14F-4D97-AF65-F5344CB8AC3E}">
        <p14:creationId xmlns:p14="http://schemas.microsoft.com/office/powerpoint/2010/main" val="58114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15187B-D6E9-4338-B20D-E2002158CA1F}"/>
              </a:ext>
            </a:extLst>
          </p:cNvPr>
          <p:cNvGraphicFramePr>
            <a:graphicFrameLocks noGrp="1"/>
          </p:cNvGraphicFramePr>
          <p:nvPr>
            <p:extLst>
              <p:ext uri="{D42A27DB-BD31-4B8C-83A1-F6EECF244321}">
                <p14:modId xmlns:p14="http://schemas.microsoft.com/office/powerpoint/2010/main" val="2613121246"/>
              </p:ext>
            </p:extLst>
          </p:nvPr>
        </p:nvGraphicFramePr>
        <p:xfrm>
          <a:off x="1258147" y="899406"/>
          <a:ext cx="7617922" cy="5400040"/>
        </p:xfrm>
        <a:graphic>
          <a:graphicData uri="http://schemas.openxmlformats.org/drawingml/2006/table">
            <a:tbl>
              <a:tblPr firstRow="1" bandRow="1">
                <a:tableStyleId>{5C22544A-7EE6-4342-B048-85BDC9FD1C3A}</a:tableStyleId>
              </a:tblPr>
              <a:tblGrid>
                <a:gridCol w="3553922">
                  <a:extLst>
                    <a:ext uri="{9D8B030D-6E8A-4147-A177-3AD203B41FA5}">
                      <a16:colId xmlns:a16="http://schemas.microsoft.com/office/drawing/2014/main" val="3217340290"/>
                    </a:ext>
                  </a:extLst>
                </a:gridCol>
                <a:gridCol w="4064000">
                  <a:extLst>
                    <a:ext uri="{9D8B030D-6E8A-4147-A177-3AD203B41FA5}">
                      <a16:colId xmlns:a16="http://schemas.microsoft.com/office/drawing/2014/main" val="95446910"/>
                    </a:ext>
                  </a:extLst>
                </a:gridCol>
              </a:tblGrid>
              <a:tr h="370840">
                <a:tc>
                  <a:txBody>
                    <a:bodyPr/>
                    <a:lstStyle/>
                    <a:p>
                      <a:r>
                        <a:rPr lang="en-US" dirty="0"/>
                        <a:t>Strategy</a:t>
                      </a:r>
                      <a:endParaRPr lang="en-GB" dirty="0"/>
                    </a:p>
                  </a:txBody>
                  <a:tcPr/>
                </a:tc>
                <a:tc>
                  <a:txBody>
                    <a:bodyPr/>
                    <a:lstStyle/>
                    <a:p>
                      <a:r>
                        <a:rPr lang="en-US" dirty="0"/>
                        <a:t>Impact on children</a:t>
                      </a:r>
                      <a:endParaRPr lang="en-GB" dirty="0"/>
                    </a:p>
                  </a:txBody>
                  <a:tcPr/>
                </a:tc>
                <a:extLst>
                  <a:ext uri="{0D108BD9-81ED-4DB2-BD59-A6C34878D82A}">
                    <a16:rowId xmlns:a16="http://schemas.microsoft.com/office/drawing/2014/main" val="1377215871"/>
                  </a:ext>
                </a:extLst>
              </a:tr>
              <a:tr h="370840">
                <a:tc>
                  <a:txBody>
                    <a:bodyPr/>
                    <a:lstStyle/>
                    <a:p>
                      <a:r>
                        <a:rPr lang="en-US" sz="1400" dirty="0"/>
                        <a:t>Dedicated Curriculum Team</a:t>
                      </a:r>
                      <a:endParaRPr lang="en-GB" sz="1400" dirty="0"/>
                    </a:p>
                  </a:txBody>
                  <a:tcPr/>
                </a:tc>
                <a:tc>
                  <a:txBody>
                    <a:bodyPr/>
                    <a:lstStyle/>
                    <a:p>
                      <a:r>
                        <a:rPr lang="en-US" sz="1400" dirty="0"/>
                        <a:t>Research based tailored curriculum that suits our schools and allows children progression through all subjects in a coherent and logical way ensuring strong progress for all children</a:t>
                      </a:r>
                      <a:endParaRPr lang="en-GB" sz="1400" dirty="0"/>
                    </a:p>
                  </a:txBody>
                  <a:tcPr/>
                </a:tc>
                <a:extLst>
                  <a:ext uri="{0D108BD9-81ED-4DB2-BD59-A6C34878D82A}">
                    <a16:rowId xmlns:a16="http://schemas.microsoft.com/office/drawing/2014/main" val="1946171459"/>
                  </a:ext>
                </a:extLst>
              </a:tr>
              <a:tr h="370840">
                <a:tc>
                  <a:txBody>
                    <a:bodyPr/>
                    <a:lstStyle/>
                    <a:p>
                      <a:r>
                        <a:rPr lang="en-US" sz="1400" dirty="0"/>
                        <a:t>Dedicated subject leaders who focus on one subject across the schools</a:t>
                      </a:r>
                      <a:endParaRPr lang="en-GB" sz="1400" dirty="0"/>
                    </a:p>
                  </a:txBody>
                  <a:tcPr/>
                </a:tc>
                <a:tc>
                  <a:txBody>
                    <a:bodyPr/>
                    <a:lstStyle/>
                    <a:p>
                      <a:r>
                        <a:rPr lang="en-US" sz="1400" dirty="0"/>
                        <a:t>Specialist and passionate teachers support and develop a curriculum area across the schools to ensure best opportunities for our pupils</a:t>
                      </a:r>
                      <a:endParaRPr lang="en-GB" sz="1400" dirty="0"/>
                    </a:p>
                  </a:txBody>
                  <a:tcPr/>
                </a:tc>
                <a:extLst>
                  <a:ext uri="{0D108BD9-81ED-4DB2-BD59-A6C34878D82A}">
                    <a16:rowId xmlns:a16="http://schemas.microsoft.com/office/drawing/2014/main" val="33547103"/>
                  </a:ext>
                </a:extLst>
              </a:tr>
              <a:tr h="370840">
                <a:tc>
                  <a:txBody>
                    <a:bodyPr/>
                    <a:lstStyle/>
                    <a:p>
                      <a:r>
                        <a:rPr lang="en-US" sz="1400" dirty="0"/>
                        <a:t>Phase staff teams across age groups</a:t>
                      </a:r>
                      <a:endParaRPr lang="en-GB" sz="1400" dirty="0"/>
                    </a:p>
                  </a:txBody>
                  <a:tcPr/>
                </a:tc>
                <a:tc>
                  <a:txBody>
                    <a:bodyPr/>
                    <a:lstStyle/>
                    <a:p>
                      <a:r>
                        <a:rPr lang="en-US" sz="1400" dirty="0"/>
                        <a:t>Shared planning of the curriculum areas ensure well thought out and resourced planning for all subjects, reduced workload for teachers, wider skills base to draw from to improve teaching</a:t>
                      </a:r>
                      <a:endParaRPr lang="en-GB" sz="1400" dirty="0"/>
                    </a:p>
                  </a:txBody>
                  <a:tcPr/>
                </a:tc>
                <a:extLst>
                  <a:ext uri="{0D108BD9-81ED-4DB2-BD59-A6C34878D82A}">
                    <a16:rowId xmlns:a16="http://schemas.microsoft.com/office/drawing/2014/main" val="2340146311"/>
                  </a:ext>
                </a:extLst>
              </a:tr>
              <a:tr h="370840">
                <a:tc>
                  <a:txBody>
                    <a:bodyPr/>
                    <a:lstStyle/>
                    <a:p>
                      <a:r>
                        <a:rPr lang="en-US" sz="1400" dirty="0"/>
                        <a:t>Curriculum Enhancements</a:t>
                      </a:r>
                      <a:endParaRPr lang="en-GB" sz="1400" dirty="0"/>
                    </a:p>
                  </a:txBody>
                  <a:tcPr/>
                </a:tc>
                <a:tc>
                  <a:txBody>
                    <a:bodyPr/>
                    <a:lstStyle/>
                    <a:p>
                      <a:r>
                        <a:rPr lang="en-US" sz="1400" dirty="0"/>
                        <a:t>Wider phase teams and dedicated subject leaders </a:t>
                      </a:r>
                      <a:r>
                        <a:rPr lang="en-US" sz="1400" dirty="0" err="1"/>
                        <a:t>maximises</a:t>
                      </a:r>
                      <a:r>
                        <a:rPr lang="en-US" sz="1400" dirty="0"/>
                        <a:t> the time to plan to bring our curriculum alive through trips, visitors and experiences for our children</a:t>
                      </a:r>
                      <a:endParaRPr lang="en-GB" sz="1400" dirty="0"/>
                    </a:p>
                  </a:txBody>
                  <a:tcPr/>
                </a:tc>
                <a:extLst>
                  <a:ext uri="{0D108BD9-81ED-4DB2-BD59-A6C34878D82A}">
                    <a16:rowId xmlns:a16="http://schemas.microsoft.com/office/drawing/2014/main" val="3030179329"/>
                  </a:ext>
                </a:extLst>
              </a:tr>
              <a:tr h="370840">
                <a:tc>
                  <a:txBody>
                    <a:bodyPr/>
                    <a:lstStyle/>
                    <a:p>
                      <a:r>
                        <a:rPr lang="en-US" sz="1400" dirty="0"/>
                        <a:t>Assessment Lead / SENCO</a:t>
                      </a:r>
                      <a:endParaRPr lang="en-GB" sz="1400" dirty="0"/>
                    </a:p>
                  </a:txBody>
                  <a:tcPr/>
                </a:tc>
                <a:tc>
                  <a:txBody>
                    <a:bodyPr/>
                    <a:lstStyle/>
                    <a:p>
                      <a:r>
                        <a:rPr lang="en-US" sz="1400" dirty="0"/>
                        <a:t>Children’s progress is carefully tracked and early intervention implemented to ensure good progress for all children</a:t>
                      </a:r>
                      <a:endParaRPr lang="en-GB" sz="1400" dirty="0"/>
                    </a:p>
                  </a:txBody>
                  <a:tcPr/>
                </a:tc>
                <a:extLst>
                  <a:ext uri="{0D108BD9-81ED-4DB2-BD59-A6C34878D82A}">
                    <a16:rowId xmlns:a16="http://schemas.microsoft.com/office/drawing/2014/main" val="2924958059"/>
                  </a:ext>
                </a:extLst>
              </a:tr>
              <a:tr h="370840">
                <a:tc>
                  <a:txBody>
                    <a:bodyPr/>
                    <a:lstStyle/>
                    <a:p>
                      <a:r>
                        <a:rPr lang="en-US" sz="1400" dirty="0"/>
                        <a:t>Dedicated PE lead and sports coaches</a:t>
                      </a:r>
                      <a:endParaRPr lang="en-GB" sz="1400" dirty="0"/>
                    </a:p>
                  </a:txBody>
                  <a:tcPr/>
                </a:tc>
                <a:tc>
                  <a:txBody>
                    <a:bodyPr/>
                    <a:lstStyle/>
                    <a:p>
                      <a:r>
                        <a:rPr lang="en-US" sz="1400" dirty="0"/>
                        <a:t>Children experience varied and extensive sporting opportunities that go beyond the national curriculum expectations</a:t>
                      </a:r>
                      <a:endParaRPr lang="en-GB" sz="1400" dirty="0"/>
                    </a:p>
                  </a:txBody>
                  <a:tcPr/>
                </a:tc>
                <a:extLst>
                  <a:ext uri="{0D108BD9-81ED-4DB2-BD59-A6C34878D82A}">
                    <a16:rowId xmlns:a16="http://schemas.microsoft.com/office/drawing/2014/main" val="938787577"/>
                  </a:ext>
                </a:extLst>
              </a:tr>
            </a:tbl>
          </a:graphicData>
        </a:graphic>
      </p:graphicFrame>
      <p:sp>
        <p:nvSpPr>
          <p:cNvPr id="3" name="TextBox 2">
            <a:extLst>
              <a:ext uri="{FF2B5EF4-FFF2-40B4-BE49-F238E27FC236}">
                <a16:creationId xmlns:a16="http://schemas.microsoft.com/office/drawing/2014/main" id="{FBC33B5B-BEB8-41B0-A142-C91685CCB7FE}"/>
              </a:ext>
            </a:extLst>
          </p:cNvPr>
          <p:cNvSpPr txBox="1"/>
          <p:nvPr/>
        </p:nvSpPr>
        <p:spPr>
          <a:xfrm>
            <a:off x="1258147" y="461639"/>
            <a:ext cx="3296098" cy="369332"/>
          </a:xfrm>
          <a:prstGeom prst="rect">
            <a:avLst/>
          </a:prstGeom>
          <a:noFill/>
        </p:spPr>
        <p:txBody>
          <a:bodyPr wrap="square" rtlCol="0">
            <a:spAutoFit/>
          </a:bodyPr>
          <a:lstStyle/>
          <a:p>
            <a:r>
              <a:rPr lang="en-GB" dirty="0"/>
              <a:t>Curriculum</a:t>
            </a:r>
          </a:p>
        </p:txBody>
      </p:sp>
    </p:spTree>
    <p:extLst>
      <p:ext uri="{BB962C8B-B14F-4D97-AF65-F5344CB8AC3E}">
        <p14:creationId xmlns:p14="http://schemas.microsoft.com/office/powerpoint/2010/main" val="144296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0CC61FB-7D6A-4C8D-AC2C-B012418BB14E}"/>
              </a:ext>
            </a:extLst>
          </p:cNvPr>
          <p:cNvGraphicFramePr>
            <a:graphicFrameLocks noGrp="1"/>
          </p:cNvGraphicFramePr>
          <p:nvPr>
            <p:extLst>
              <p:ext uri="{D42A27DB-BD31-4B8C-83A1-F6EECF244321}">
                <p14:modId xmlns:p14="http://schemas.microsoft.com/office/powerpoint/2010/main" val="2267676592"/>
              </p:ext>
            </p:extLst>
          </p:nvPr>
        </p:nvGraphicFramePr>
        <p:xfrm>
          <a:off x="1166707" y="1513840"/>
          <a:ext cx="7617922" cy="1772920"/>
        </p:xfrm>
        <a:graphic>
          <a:graphicData uri="http://schemas.openxmlformats.org/drawingml/2006/table">
            <a:tbl>
              <a:tblPr firstRow="1" bandRow="1">
                <a:tableStyleId>{5C22544A-7EE6-4342-B048-85BDC9FD1C3A}</a:tableStyleId>
              </a:tblPr>
              <a:tblGrid>
                <a:gridCol w="3553922">
                  <a:extLst>
                    <a:ext uri="{9D8B030D-6E8A-4147-A177-3AD203B41FA5}">
                      <a16:colId xmlns:a16="http://schemas.microsoft.com/office/drawing/2014/main" val="3217340290"/>
                    </a:ext>
                  </a:extLst>
                </a:gridCol>
                <a:gridCol w="4064000">
                  <a:extLst>
                    <a:ext uri="{9D8B030D-6E8A-4147-A177-3AD203B41FA5}">
                      <a16:colId xmlns:a16="http://schemas.microsoft.com/office/drawing/2014/main" val="95446910"/>
                    </a:ext>
                  </a:extLst>
                </a:gridCol>
              </a:tblGrid>
              <a:tr h="259080">
                <a:tc>
                  <a:txBody>
                    <a:bodyPr/>
                    <a:lstStyle/>
                    <a:p>
                      <a:r>
                        <a:rPr lang="en-US" dirty="0"/>
                        <a:t>Strategy</a:t>
                      </a:r>
                      <a:endParaRPr lang="en-GB" dirty="0"/>
                    </a:p>
                  </a:txBody>
                  <a:tcPr/>
                </a:tc>
                <a:tc>
                  <a:txBody>
                    <a:bodyPr/>
                    <a:lstStyle/>
                    <a:p>
                      <a:r>
                        <a:rPr lang="en-US" dirty="0"/>
                        <a:t>Impact on children</a:t>
                      </a:r>
                      <a:endParaRPr lang="en-GB" dirty="0"/>
                    </a:p>
                  </a:txBody>
                  <a:tcPr/>
                </a:tc>
                <a:extLst>
                  <a:ext uri="{0D108BD9-81ED-4DB2-BD59-A6C34878D82A}">
                    <a16:rowId xmlns:a16="http://schemas.microsoft.com/office/drawing/2014/main" val="1377215871"/>
                  </a:ext>
                </a:extLst>
              </a:tr>
              <a:tr h="370840">
                <a:tc>
                  <a:txBody>
                    <a:bodyPr/>
                    <a:lstStyle/>
                    <a:p>
                      <a:r>
                        <a:rPr lang="en-US" sz="1400" dirty="0"/>
                        <a:t>Wider peer groups across our schools</a:t>
                      </a:r>
                      <a:endParaRPr lang="en-GB" sz="1400" dirty="0"/>
                    </a:p>
                  </a:txBody>
                  <a:tcPr/>
                </a:tc>
                <a:tc>
                  <a:txBody>
                    <a:bodyPr/>
                    <a:lstStyle/>
                    <a:p>
                      <a:r>
                        <a:rPr lang="en-US" sz="1400" dirty="0"/>
                        <a:t>Increased confidence, more friends when children move to secondary school</a:t>
                      </a:r>
                      <a:endParaRPr lang="en-GB" sz="1400" dirty="0"/>
                    </a:p>
                  </a:txBody>
                  <a:tcPr/>
                </a:tc>
                <a:extLst>
                  <a:ext uri="{0D108BD9-81ED-4DB2-BD59-A6C34878D82A}">
                    <a16:rowId xmlns:a16="http://schemas.microsoft.com/office/drawing/2014/main" val="1946171459"/>
                  </a:ext>
                </a:extLst>
              </a:tr>
              <a:tr h="370840">
                <a:tc>
                  <a:txBody>
                    <a:bodyPr/>
                    <a:lstStyle/>
                    <a:p>
                      <a:r>
                        <a:rPr lang="en-US" sz="1400" dirty="0"/>
                        <a:t>Phase teams of teachers working together</a:t>
                      </a:r>
                      <a:endParaRPr lang="en-GB" sz="1400" dirty="0"/>
                    </a:p>
                  </a:txBody>
                  <a:tcPr/>
                </a:tc>
                <a:tc>
                  <a:txBody>
                    <a:bodyPr/>
                    <a:lstStyle/>
                    <a:p>
                      <a:r>
                        <a:rPr lang="en-US" sz="1400" dirty="0"/>
                        <a:t>Curriculum enhancements including trips and visitors bring our curriculum alive</a:t>
                      </a:r>
                      <a:endParaRPr lang="en-GB" sz="1400" dirty="0"/>
                    </a:p>
                  </a:txBody>
                  <a:tcPr/>
                </a:tc>
                <a:extLst>
                  <a:ext uri="{0D108BD9-81ED-4DB2-BD59-A6C34878D82A}">
                    <a16:rowId xmlns:a16="http://schemas.microsoft.com/office/drawing/2014/main" val="33547103"/>
                  </a:ext>
                </a:extLst>
              </a:tr>
              <a:tr h="370840">
                <a:tc>
                  <a:txBody>
                    <a:bodyPr/>
                    <a:lstStyle/>
                    <a:p>
                      <a:r>
                        <a:rPr lang="en-US" sz="1400" dirty="0"/>
                        <a:t>Specialist teachers</a:t>
                      </a:r>
                      <a:endParaRPr lang="en-GB" sz="1400" dirty="0"/>
                    </a:p>
                  </a:txBody>
                  <a:tcPr/>
                </a:tc>
                <a:tc>
                  <a:txBody>
                    <a:bodyPr/>
                    <a:lstStyle/>
                    <a:p>
                      <a:r>
                        <a:rPr lang="en-US" sz="1400" dirty="0"/>
                        <a:t>Our curriculum offer is widened for our children</a:t>
                      </a:r>
                      <a:endParaRPr lang="en-GB" sz="1400" dirty="0"/>
                    </a:p>
                  </a:txBody>
                  <a:tcPr/>
                </a:tc>
                <a:extLst>
                  <a:ext uri="{0D108BD9-81ED-4DB2-BD59-A6C34878D82A}">
                    <a16:rowId xmlns:a16="http://schemas.microsoft.com/office/drawing/2014/main" val="2340146311"/>
                  </a:ext>
                </a:extLst>
              </a:tr>
            </a:tbl>
          </a:graphicData>
        </a:graphic>
      </p:graphicFrame>
      <p:sp>
        <p:nvSpPr>
          <p:cNvPr id="3" name="TextBox 2">
            <a:extLst>
              <a:ext uri="{FF2B5EF4-FFF2-40B4-BE49-F238E27FC236}">
                <a16:creationId xmlns:a16="http://schemas.microsoft.com/office/drawing/2014/main" id="{8D11512C-361B-43E2-9EB1-4AC0D619EC90}"/>
              </a:ext>
            </a:extLst>
          </p:cNvPr>
          <p:cNvSpPr txBox="1"/>
          <p:nvPr/>
        </p:nvSpPr>
        <p:spPr>
          <a:xfrm>
            <a:off x="1127464" y="903757"/>
            <a:ext cx="4873841" cy="369332"/>
          </a:xfrm>
          <a:prstGeom prst="rect">
            <a:avLst/>
          </a:prstGeom>
          <a:noFill/>
        </p:spPr>
        <p:txBody>
          <a:bodyPr wrap="square" rtlCol="0">
            <a:spAutoFit/>
          </a:bodyPr>
          <a:lstStyle/>
          <a:p>
            <a:r>
              <a:rPr lang="en-GB" dirty="0"/>
              <a:t>Peer groups / Opportunities</a:t>
            </a:r>
          </a:p>
        </p:txBody>
      </p:sp>
    </p:spTree>
    <p:extLst>
      <p:ext uri="{BB962C8B-B14F-4D97-AF65-F5344CB8AC3E}">
        <p14:creationId xmlns:p14="http://schemas.microsoft.com/office/powerpoint/2010/main" val="3362880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D0596FA-1C63-4A94-BC44-F670A5C2F645}"/>
              </a:ext>
            </a:extLst>
          </p:cNvPr>
          <p:cNvGraphicFramePr>
            <a:graphicFrameLocks noGrp="1"/>
          </p:cNvGraphicFramePr>
          <p:nvPr>
            <p:extLst>
              <p:ext uri="{D42A27DB-BD31-4B8C-83A1-F6EECF244321}">
                <p14:modId xmlns:p14="http://schemas.microsoft.com/office/powerpoint/2010/main" val="1087033624"/>
              </p:ext>
            </p:extLst>
          </p:nvPr>
        </p:nvGraphicFramePr>
        <p:xfrm>
          <a:off x="785673" y="1490980"/>
          <a:ext cx="8463280" cy="3606800"/>
        </p:xfrm>
        <a:graphic>
          <a:graphicData uri="http://schemas.openxmlformats.org/drawingml/2006/table">
            <a:tbl>
              <a:tblPr firstRow="1" bandRow="1">
                <a:tableStyleId>{5C22544A-7EE6-4342-B048-85BDC9FD1C3A}</a:tableStyleId>
              </a:tblPr>
              <a:tblGrid>
                <a:gridCol w="8463280">
                  <a:extLst>
                    <a:ext uri="{9D8B030D-6E8A-4147-A177-3AD203B41FA5}">
                      <a16:colId xmlns:a16="http://schemas.microsoft.com/office/drawing/2014/main" val="95446910"/>
                    </a:ext>
                  </a:extLst>
                </a:gridCol>
              </a:tblGrid>
              <a:tr h="370840">
                <a:tc>
                  <a:txBody>
                    <a:bodyPr/>
                    <a:lstStyle/>
                    <a:p>
                      <a:r>
                        <a:rPr lang="en-US" dirty="0"/>
                        <a:t>Impact on children</a:t>
                      </a:r>
                      <a:endParaRPr lang="en-GB" dirty="0"/>
                    </a:p>
                  </a:txBody>
                  <a:tcPr/>
                </a:tc>
                <a:extLst>
                  <a:ext uri="{0D108BD9-81ED-4DB2-BD59-A6C34878D82A}">
                    <a16:rowId xmlns:a16="http://schemas.microsoft.com/office/drawing/2014/main" val="1377215871"/>
                  </a:ext>
                </a:extLst>
              </a:tr>
              <a:tr h="370840">
                <a:tc>
                  <a:txBody>
                    <a:bodyPr/>
                    <a:lstStyle/>
                    <a:p>
                      <a:r>
                        <a:rPr lang="en-US" sz="1800" dirty="0"/>
                        <a:t>Maintain class sizes to ensure best opportunities for children</a:t>
                      </a:r>
                      <a:endParaRPr lang="en-GB" sz="1800" dirty="0"/>
                    </a:p>
                  </a:txBody>
                  <a:tcPr/>
                </a:tc>
                <a:extLst>
                  <a:ext uri="{0D108BD9-81ED-4DB2-BD59-A6C34878D82A}">
                    <a16:rowId xmlns:a16="http://schemas.microsoft.com/office/drawing/2014/main" val="1946171459"/>
                  </a:ext>
                </a:extLst>
              </a:tr>
              <a:tr h="370840">
                <a:tc>
                  <a:txBody>
                    <a:bodyPr/>
                    <a:lstStyle/>
                    <a:p>
                      <a:r>
                        <a:rPr lang="en-US" sz="1800" dirty="0"/>
                        <a:t>Maintain teaching assistant support to improve progress for children</a:t>
                      </a:r>
                      <a:endParaRPr lang="en-GB" sz="1800" dirty="0"/>
                    </a:p>
                  </a:txBody>
                  <a:tcPr/>
                </a:tc>
                <a:extLst>
                  <a:ext uri="{0D108BD9-81ED-4DB2-BD59-A6C34878D82A}">
                    <a16:rowId xmlns:a16="http://schemas.microsoft.com/office/drawing/2014/main" val="2340146311"/>
                  </a:ext>
                </a:extLst>
              </a:tr>
              <a:tr h="370840">
                <a:tc>
                  <a:txBody>
                    <a:bodyPr/>
                    <a:lstStyle/>
                    <a:p>
                      <a:r>
                        <a:rPr lang="en-US" sz="1800" dirty="0"/>
                        <a:t>Delegated leadership to allow for effective focused school improvement</a:t>
                      </a:r>
                      <a:endParaRPr lang="en-GB" sz="1800" dirty="0"/>
                    </a:p>
                  </a:txBody>
                  <a:tcPr/>
                </a:tc>
                <a:extLst>
                  <a:ext uri="{0D108BD9-81ED-4DB2-BD59-A6C34878D82A}">
                    <a16:rowId xmlns:a16="http://schemas.microsoft.com/office/drawing/2014/main" val="3030179329"/>
                  </a:ext>
                </a:extLst>
              </a:tr>
              <a:tr h="370840">
                <a:tc>
                  <a:txBody>
                    <a:bodyPr/>
                    <a:lstStyle/>
                    <a:p>
                      <a:r>
                        <a:rPr lang="en-US" sz="1800" dirty="0"/>
                        <a:t>Sustainability of small rural schools for families within locality</a:t>
                      </a:r>
                      <a:endParaRPr lang="en-GB" sz="1800" dirty="0"/>
                    </a:p>
                  </a:txBody>
                  <a:tcPr/>
                </a:tc>
                <a:extLst>
                  <a:ext uri="{0D108BD9-81ED-4DB2-BD59-A6C34878D82A}">
                    <a16:rowId xmlns:a16="http://schemas.microsoft.com/office/drawing/2014/main" val="2924958059"/>
                  </a:ext>
                </a:extLst>
              </a:tr>
              <a:tr h="370840">
                <a:tc>
                  <a:txBody>
                    <a:bodyPr/>
                    <a:lstStyle/>
                    <a:p>
                      <a:r>
                        <a:rPr lang="en-US" sz="1800" dirty="0"/>
                        <a:t>Attractiveness to academies should the government insist on this again</a:t>
                      </a:r>
                      <a:endParaRPr lang="en-GB" sz="1800" dirty="0"/>
                    </a:p>
                  </a:txBody>
                  <a:tcPr/>
                </a:tc>
                <a:extLst>
                  <a:ext uri="{0D108BD9-81ED-4DB2-BD59-A6C34878D82A}">
                    <a16:rowId xmlns:a16="http://schemas.microsoft.com/office/drawing/2014/main" val="938787577"/>
                  </a:ext>
                </a:extLst>
              </a:tr>
              <a:tr h="370840">
                <a:tc>
                  <a:txBody>
                    <a:bodyPr/>
                    <a:lstStyle/>
                    <a:p>
                      <a:r>
                        <a:rPr lang="en-US" sz="1800" dirty="0"/>
                        <a:t>Improved resources and opportunities for children</a:t>
                      </a:r>
                      <a:endParaRPr lang="en-GB" sz="1800" dirty="0"/>
                    </a:p>
                  </a:txBody>
                  <a:tcPr/>
                </a:tc>
                <a:extLst>
                  <a:ext uri="{0D108BD9-81ED-4DB2-BD59-A6C34878D82A}">
                    <a16:rowId xmlns:a16="http://schemas.microsoft.com/office/drawing/2014/main" val="2973202805"/>
                  </a:ext>
                </a:extLst>
              </a:tr>
              <a:tr h="370840">
                <a:tc>
                  <a:txBody>
                    <a:bodyPr/>
                    <a:lstStyle/>
                    <a:p>
                      <a:r>
                        <a:rPr lang="en-US" sz="1800" dirty="0"/>
                        <a:t>Specialist teachers in music and PE are affordable</a:t>
                      </a:r>
                      <a:endParaRPr lang="en-GB" sz="1800" dirty="0"/>
                    </a:p>
                  </a:txBody>
                  <a:tcPr/>
                </a:tc>
                <a:extLst>
                  <a:ext uri="{0D108BD9-81ED-4DB2-BD59-A6C34878D82A}">
                    <a16:rowId xmlns:a16="http://schemas.microsoft.com/office/drawing/2014/main" val="2611274569"/>
                  </a:ext>
                </a:extLst>
              </a:tr>
              <a:tr h="370840">
                <a:tc>
                  <a:txBody>
                    <a:bodyPr/>
                    <a:lstStyle/>
                    <a:p>
                      <a:r>
                        <a:rPr lang="en-US" sz="1800" dirty="0"/>
                        <a:t>Full wrap around care is affordable alongside </a:t>
                      </a:r>
                      <a:r>
                        <a:rPr lang="en-US" sz="1800" dirty="0" err="1"/>
                        <a:t>subsidised</a:t>
                      </a:r>
                      <a:r>
                        <a:rPr lang="en-US" sz="1800" dirty="0"/>
                        <a:t> after school enhancements</a:t>
                      </a:r>
                      <a:endParaRPr lang="en-GB" sz="1800" dirty="0"/>
                    </a:p>
                  </a:txBody>
                  <a:tcPr/>
                </a:tc>
                <a:extLst>
                  <a:ext uri="{0D108BD9-81ED-4DB2-BD59-A6C34878D82A}">
                    <a16:rowId xmlns:a16="http://schemas.microsoft.com/office/drawing/2014/main" val="3598767843"/>
                  </a:ext>
                </a:extLst>
              </a:tr>
            </a:tbl>
          </a:graphicData>
        </a:graphic>
      </p:graphicFrame>
      <p:sp>
        <p:nvSpPr>
          <p:cNvPr id="3" name="TextBox 2">
            <a:extLst>
              <a:ext uri="{FF2B5EF4-FFF2-40B4-BE49-F238E27FC236}">
                <a16:creationId xmlns:a16="http://schemas.microsoft.com/office/drawing/2014/main" id="{5D5E0289-2120-46B6-87BA-50F8614D6B72}"/>
              </a:ext>
            </a:extLst>
          </p:cNvPr>
          <p:cNvSpPr txBox="1"/>
          <p:nvPr/>
        </p:nvSpPr>
        <p:spPr>
          <a:xfrm>
            <a:off x="806289" y="5097780"/>
            <a:ext cx="8442664" cy="369332"/>
          </a:xfrm>
          <a:prstGeom prst="rect">
            <a:avLst/>
          </a:prstGeom>
          <a:solidFill>
            <a:srgbClr val="D5ECD2"/>
          </a:solidFill>
        </p:spPr>
        <p:txBody>
          <a:bodyPr wrap="square" rtlCol="0">
            <a:spAutoFit/>
          </a:bodyPr>
          <a:lstStyle/>
          <a:p>
            <a:r>
              <a:rPr lang="en-GB" dirty="0"/>
              <a:t>Joint purchasing of resources, services, training</a:t>
            </a:r>
          </a:p>
        </p:txBody>
      </p:sp>
    </p:spTree>
    <p:extLst>
      <p:ext uri="{BB962C8B-B14F-4D97-AF65-F5344CB8AC3E}">
        <p14:creationId xmlns:p14="http://schemas.microsoft.com/office/powerpoint/2010/main" val="345447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74074-8E5E-4036-AD95-2176415F7B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85604" y="985421"/>
            <a:ext cx="5458188" cy="4603072"/>
          </a:xfrm>
          <a:prstGeom prst="rect">
            <a:avLst/>
          </a:prstGeom>
        </p:spPr>
      </p:pic>
    </p:spTree>
    <p:extLst>
      <p:ext uri="{BB962C8B-B14F-4D97-AF65-F5344CB8AC3E}">
        <p14:creationId xmlns:p14="http://schemas.microsoft.com/office/powerpoint/2010/main" val="428434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D0CC1-35E9-4515-9D6D-33481AAC92BE}"/>
              </a:ext>
            </a:extLst>
          </p:cNvPr>
          <p:cNvSpPr txBox="1"/>
          <p:nvPr/>
        </p:nvSpPr>
        <p:spPr>
          <a:xfrm>
            <a:off x="1331651" y="1295702"/>
            <a:ext cx="4474346" cy="461665"/>
          </a:xfrm>
          <a:prstGeom prst="rect">
            <a:avLst/>
          </a:prstGeom>
          <a:noFill/>
        </p:spPr>
        <p:txBody>
          <a:bodyPr wrap="square" rtlCol="0">
            <a:spAutoFit/>
          </a:bodyPr>
          <a:lstStyle/>
          <a:p>
            <a:r>
              <a:rPr lang="en-GB" sz="2400" dirty="0">
                <a:solidFill>
                  <a:schemeClr val="accent1"/>
                </a:solidFill>
                <a:latin typeface="Segoe UI" panose="020B0502040204020203" pitchFamily="34" charset="0"/>
                <a:cs typeface="Segoe UI" panose="020B0502040204020203" pitchFamily="34" charset="0"/>
              </a:rPr>
              <a:t>Agenda</a:t>
            </a:r>
          </a:p>
        </p:txBody>
      </p:sp>
      <p:sp>
        <p:nvSpPr>
          <p:cNvPr id="5" name="TextBox 4">
            <a:extLst>
              <a:ext uri="{FF2B5EF4-FFF2-40B4-BE49-F238E27FC236}">
                <a16:creationId xmlns:a16="http://schemas.microsoft.com/office/drawing/2014/main" id="{E1DF4C16-BB71-4145-AEC0-EF97CE404610}"/>
              </a:ext>
            </a:extLst>
          </p:cNvPr>
          <p:cNvSpPr txBox="1"/>
          <p:nvPr/>
        </p:nvSpPr>
        <p:spPr>
          <a:xfrm>
            <a:off x="1637527" y="1871397"/>
            <a:ext cx="5024761" cy="3170099"/>
          </a:xfrm>
          <a:prstGeom prst="rect">
            <a:avLst/>
          </a:prstGeom>
          <a:noFill/>
        </p:spPr>
        <p:txBody>
          <a:bodyPr wrap="square" rtlCol="0">
            <a:spAutoFit/>
          </a:bodyPr>
          <a:lstStyle/>
          <a:p>
            <a:pPr marL="285750" indent="-285750">
              <a:buFont typeface="Wingdings" panose="05000000000000000000" pitchFamily="2" charset="2"/>
              <a:buChar char="Ø"/>
            </a:pPr>
            <a:r>
              <a:rPr lang="en-GB" sz="2000" dirty="0">
                <a:latin typeface="Segoe UI" panose="020B0502040204020203" pitchFamily="34" charset="0"/>
                <a:cs typeface="Segoe UI" panose="020B0502040204020203" pitchFamily="34" charset="0"/>
              </a:rPr>
              <a:t>Recent closures</a:t>
            </a:r>
          </a:p>
          <a:p>
            <a:pPr marL="285750" indent="-285750">
              <a:buFont typeface="Wingdings" panose="05000000000000000000" pitchFamily="2" charset="2"/>
              <a:buChar char="Ø"/>
            </a:pPr>
            <a:r>
              <a:rPr lang="en-GB" sz="2000" dirty="0">
                <a:latin typeface="Segoe UI" panose="020B0502040204020203" pitchFamily="34" charset="0"/>
                <a:cs typeface="Segoe UI" panose="020B0502040204020203" pitchFamily="34" charset="0"/>
              </a:rPr>
              <a:t>Challenges for small schools</a:t>
            </a:r>
          </a:p>
          <a:p>
            <a:pPr marL="285750" indent="-285750">
              <a:buFont typeface="Wingdings" panose="05000000000000000000" pitchFamily="2" charset="2"/>
              <a:buChar char="Ø"/>
            </a:pPr>
            <a:r>
              <a:rPr lang="en-GB" sz="2000" dirty="0">
                <a:latin typeface="Segoe UI" panose="020B0502040204020203" pitchFamily="34" charset="0"/>
                <a:cs typeface="Segoe UI" panose="020B0502040204020203" pitchFamily="34" charset="0"/>
              </a:rPr>
              <a:t>Options for small schools</a:t>
            </a:r>
          </a:p>
          <a:p>
            <a:pPr marL="285750" indent="-285750">
              <a:buFont typeface="Wingdings" panose="05000000000000000000" pitchFamily="2" charset="2"/>
              <a:buChar char="Ø"/>
            </a:pPr>
            <a:r>
              <a:rPr lang="en-GB" sz="2000" dirty="0">
                <a:latin typeface="Segoe UI" panose="020B0502040204020203" pitchFamily="34" charset="0"/>
                <a:cs typeface="Segoe UI" panose="020B0502040204020203" pitchFamily="34" charset="0"/>
              </a:rPr>
              <a:t>Benefits for our children</a:t>
            </a:r>
          </a:p>
          <a:p>
            <a:r>
              <a:rPr lang="en-GB" sz="2000" dirty="0">
                <a:latin typeface="Segoe UI" panose="020B0502040204020203" pitchFamily="34" charset="0"/>
                <a:cs typeface="Segoe UI" panose="020B0502040204020203" pitchFamily="34" charset="0"/>
              </a:rPr>
              <a:t>     - curriculum leadership</a:t>
            </a:r>
          </a:p>
          <a:p>
            <a:r>
              <a:rPr lang="en-GB" sz="2000" dirty="0">
                <a:latin typeface="Segoe UI" panose="020B0502040204020203" pitchFamily="34" charset="0"/>
                <a:cs typeface="Segoe UI" panose="020B0502040204020203" pitchFamily="34" charset="0"/>
              </a:rPr>
              <a:t>     - quality of education</a:t>
            </a:r>
          </a:p>
          <a:p>
            <a:r>
              <a:rPr lang="en-GB" sz="2000" dirty="0">
                <a:latin typeface="Segoe UI" panose="020B0502040204020203" pitchFamily="34" charset="0"/>
                <a:cs typeface="Segoe UI" panose="020B0502040204020203" pitchFamily="34" charset="0"/>
              </a:rPr>
              <a:t>     - opportunities</a:t>
            </a:r>
          </a:p>
          <a:p>
            <a:r>
              <a:rPr lang="en-GB" sz="2000" dirty="0">
                <a:latin typeface="Segoe UI" panose="020B0502040204020203" pitchFamily="34" charset="0"/>
                <a:cs typeface="Segoe UI" panose="020B0502040204020203" pitchFamily="34" charset="0"/>
              </a:rPr>
              <a:t>     - peer groups</a:t>
            </a:r>
          </a:p>
          <a:p>
            <a:r>
              <a:rPr lang="en-GB" sz="2000" dirty="0">
                <a:latin typeface="Segoe UI" panose="020B0502040204020203" pitchFamily="34" charset="0"/>
                <a:cs typeface="Segoe UI" panose="020B0502040204020203" pitchFamily="34" charset="0"/>
              </a:rPr>
              <a:t>     - finances</a:t>
            </a:r>
          </a:p>
          <a:p>
            <a:pPr marL="285750" indent="-285750">
              <a:buFont typeface="Wingdings" panose="05000000000000000000" pitchFamily="2" charset="2"/>
              <a:buChar char="Ø"/>
            </a:pPr>
            <a:r>
              <a:rPr lang="en-GB" sz="2000" dirty="0">
                <a:latin typeface="Segoe UI" panose="020B0502040204020203" pitchFamily="34" charset="0"/>
                <a:cs typeface="Segoe UI" panose="020B0502040204020203" pitchFamily="34" charset="0"/>
              </a:rPr>
              <a:t>Questions</a:t>
            </a:r>
          </a:p>
        </p:txBody>
      </p:sp>
    </p:spTree>
    <p:extLst>
      <p:ext uri="{BB962C8B-B14F-4D97-AF65-F5344CB8AC3E}">
        <p14:creationId xmlns:p14="http://schemas.microsoft.com/office/powerpoint/2010/main" val="138886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A0C754-4223-4A59-B403-C8EA241EEED8}"/>
              </a:ext>
            </a:extLst>
          </p:cNvPr>
          <p:cNvSpPr/>
          <p:nvPr/>
        </p:nvSpPr>
        <p:spPr>
          <a:xfrm>
            <a:off x="615519" y="407023"/>
            <a:ext cx="6096000" cy="923330"/>
          </a:xfrm>
          <a:prstGeom prst="rect">
            <a:avLst/>
          </a:prstGeom>
        </p:spPr>
        <p:txBody>
          <a:bodyPr>
            <a:spAutoFit/>
          </a:bodyPr>
          <a:lstStyle/>
          <a:p>
            <a:r>
              <a:rPr lang="en-GB" dirty="0">
                <a:hlinkClick r:id="rId2"/>
              </a:rPr>
              <a:t>https://www.richmondshiretoday.co.uk/bleak-future-forecast-for-small-rural-schools-in-north-yorkshire/</a:t>
            </a:r>
            <a:endParaRPr lang="en-GB" dirty="0"/>
          </a:p>
          <a:p>
            <a:endParaRPr lang="en-GB" dirty="0"/>
          </a:p>
        </p:txBody>
      </p:sp>
      <p:pic>
        <p:nvPicPr>
          <p:cNvPr id="4" name="Picture 3">
            <a:extLst>
              <a:ext uri="{FF2B5EF4-FFF2-40B4-BE49-F238E27FC236}">
                <a16:creationId xmlns:a16="http://schemas.microsoft.com/office/drawing/2014/main" id="{15F01DB4-AF05-4CBA-8A8F-8CA3BA1689D2}"/>
              </a:ext>
            </a:extLst>
          </p:cNvPr>
          <p:cNvPicPr>
            <a:picLocks noChangeAspect="1"/>
          </p:cNvPicPr>
          <p:nvPr/>
        </p:nvPicPr>
        <p:blipFill>
          <a:blip r:embed="rId3"/>
          <a:stretch>
            <a:fillRect/>
          </a:stretch>
        </p:blipFill>
        <p:spPr>
          <a:xfrm>
            <a:off x="718629" y="1206114"/>
            <a:ext cx="6457950" cy="3629025"/>
          </a:xfrm>
          <a:prstGeom prst="rect">
            <a:avLst/>
          </a:prstGeom>
        </p:spPr>
      </p:pic>
      <p:sp>
        <p:nvSpPr>
          <p:cNvPr id="5" name="TextBox 4">
            <a:extLst>
              <a:ext uri="{FF2B5EF4-FFF2-40B4-BE49-F238E27FC236}">
                <a16:creationId xmlns:a16="http://schemas.microsoft.com/office/drawing/2014/main" id="{7EF9BB3B-8F09-42E1-9D5C-C4F5FA5A3C67}"/>
              </a:ext>
            </a:extLst>
          </p:cNvPr>
          <p:cNvSpPr txBox="1"/>
          <p:nvPr/>
        </p:nvSpPr>
        <p:spPr>
          <a:xfrm>
            <a:off x="967666" y="5282214"/>
            <a:ext cx="7448365" cy="830997"/>
          </a:xfrm>
          <a:prstGeom prst="rect">
            <a:avLst/>
          </a:prstGeom>
          <a:noFill/>
        </p:spPr>
        <p:txBody>
          <a:bodyPr wrap="square" rtlCol="0">
            <a:spAutoFit/>
          </a:bodyPr>
          <a:lstStyle/>
          <a:p>
            <a:r>
              <a:rPr lang="en-GB" dirty="0"/>
              <a:t>The succession of rural primary school closures across England’s largest county are “only likely to get worse”                                           </a:t>
            </a:r>
            <a:r>
              <a:rPr lang="en-GB" sz="1200" dirty="0"/>
              <a:t>Andrew Smith, the Diocese of York’s director of education</a:t>
            </a:r>
          </a:p>
        </p:txBody>
      </p:sp>
    </p:spTree>
    <p:extLst>
      <p:ext uri="{BB962C8B-B14F-4D97-AF65-F5344CB8AC3E}">
        <p14:creationId xmlns:p14="http://schemas.microsoft.com/office/powerpoint/2010/main" val="138298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0EE9F8-D4A6-4BCF-B58D-F0EB4764ABE9}"/>
              </a:ext>
            </a:extLst>
          </p:cNvPr>
          <p:cNvSpPr txBox="1"/>
          <p:nvPr/>
        </p:nvSpPr>
        <p:spPr>
          <a:xfrm>
            <a:off x="834502" y="2333685"/>
            <a:ext cx="8424908" cy="4524315"/>
          </a:xfrm>
          <a:prstGeom prst="rect">
            <a:avLst/>
          </a:prstGeom>
          <a:noFill/>
        </p:spPr>
        <p:txBody>
          <a:bodyPr wrap="square" rtlCol="0">
            <a:spAutoFit/>
          </a:bodyPr>
          <a:lstStyle/>
          <a:p>
            <a:r>
              <a:rPr lang="en-GB" dirty="0"/>
              <a:t>16 primary schools have closed in the past six years.</a:t>
            </a:r>
          </a:p>
          <a:p>
            <a:endParaRPr lang="en-GB" dirty="0"/>
          </a:p>
          <a:p>
            <a:r>
              <a:rPr lang="en-GB" dirty="0"/>
              <a:t>Councillors heard financial pressures on the county’s smaller schools was rising, and the number of primary school age pupils was set to fall in every area of the county except the Selby area and Craven.</a:t>
            </a:r>
          </a:p>
          <a:p>
            <a:endParaRPr lang="en-GB" dirty="0"/>
          </a:p>
          <a:p>
            <a:r>
              <a:rPr lang="en-GB" dirty="0"/>
              <a:t>As many small rural schools struggled to balance the books, governors and headteachers were forced to make cutbacks and decisions.</a:t>
            </a:r>
          </a:p>
          <a:p>
            <a:endParaRPr lang="en-GB" dirty="0"/>
          </a:p>
          <a:p>
            <a:r>
              <a:rPr lang="en-GB" dirty="0"/>
              <a:t>…it is only likely to get worse because of where the financial projections are going it is likely we are going to face more school closures.</a:t>
            </a:r>
          </a:p>
          <a:p>
            <a:endParaRPr lang="en-GB" dirty="0"/>
          </a:p>
          <a:p>
            <a:r>
              <a:rPr lang="en-GB" dirty="0"/>
              <a:t>The council was examining how it could encourage schools to work together to create “strength in numbers”</a:t>
            </a:r>
          </a:p>
          <a:p>
            <a:endParaRPr lang="en-GB" dirty="0"/>
          </a:p>
          <a:p>
            <a:endParaRPr lang="en-GB" dirty="0"/>
          </a:p>
        </p:txBody>
      </p:sp>
      <p:pic>
        <p:nvPicPr>
          <p:cNvPr id="3" name="Picture 2">
            <a:extLst>
              <a:ext uri="{FF2B5EF4-FFF2-40B4-BE49-F238E27FC236}">
                <a16:creationId xmlns:a16="http://schemas.microsoft.com/office/drawing/2014/main" id="{A81C91D9-D28E-44B1-A524-D28905885D3D}"/>
              </a:ext>
            </a:extLst>
          </p:cNvPr>
          <p:cNvPicPr>
            <a:picLocks noChangeAspect="1"/>
          </p:cNvPicPr>
          <p:nvPr/>
        </p:nvPicPr>
        <p:blipFill>
          <a:blip r:embed="rId2"/>
          <a:stretch>
            <a:fillRect/>
          </a:stretch>
        </p:blipFill>
        <p:spPr>
          <a:xfrm>
            <a:off x="604652" y="343684"/>
            <a:ext cx="2105025" cy="1838325"/>
          </a:xfrm>
          <a:prstGeom prst="rect">
            <a:avLst/>
          </a:prstGeom>
        </p:spPr>
      </p:pic>
      <p:pic>
        <p:nvPicPr>
          <p:cNvPr id="4" name="Picture 3">
            <a:extLst>
              <a:ext uri="{FF2B5EF4-FFF2-40B4-BE49-F238E27FC236}">
                <a16:creationId xmlns:a16="http://schemas.microsoft.com/office/drawing/2014/main" id="{64B89D33-186A-4470-99C1-0D7E12A5713E}"/>
              </a:ext>
            </a:extLst>
          </p:cNvPr>
          <p:cNvPicPr>
            <a:picLocks noChangeAspect="1"/>
          </p:cNvPicPr>
          <p:nvPr/>
        </p:nvPicPr>
        <p:blipFill>
          <a:blip r:embed="rId3"/>
          <a:stretch>
            <a:fillRect/>
          </a:stretch>
        </p:blipFill>
        <p:spPr>
          <a:xfrm>
            <a:off x="7216569" y="683666"/>
            <a:ext cx="1380952" cy="1371429"/>
          </a:xfrm>
          <a:prstGeom prst="rect">
            <a:avLst/>
          </a:prstGeom>
        </p:spPr>
      </p:pic>
    </p:spTree>
    <p:extLst>
      <p:ext uri="{BB962C8B-B14F-4D97-AF65-F5344CB8AC3E}">
        <p14:creationId xmlns:p14="http://schemas.microsoft.com/office/powerpoint/2010/main" val="59052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A9831-0CAC-4056-A078-3034A1D79B0C}"/>
              </a:ext>
            </a:extLst>
          </p:cNvPr>
          <p:cNvSpPr txBox="1"/>
          <p:nvPr/>
        </p:nvSpPr>
        <p:spPr>
          <a:xfrm>
            <a:off x="648070" y="1935332"/>
            <a:ext cx="8673483" cy="4247317"/>
          </a:xfrm>
          <a:prstGeom prst="rect">
            <a:avLst/>
          </a:prstGeom>
          <a:noFill/>
        </p:spPr>
        <p:txBody>
          <a:bodyPr wrap="square" rtlCol="0">
            <a:spAutoFit/>
          </a:bodyPr>
          <a:lstStyle/>
          <a:p>
            <a:r>
              <a:rPr lang="en-GB" dirty="0"/>
              <a:t>The current economic climate is creating significant challenges for all schools, and small schools in particular, are facing difficult times. </a:t>
            </a:r>
          </a:p>
          <a:p>
            <a:endParaRPr lang="en-GB" dirty="0"/>
          </a:p>
          <a:p>
            <a:r>
              <a:rPr lang="en-GB" dirty="0"/>
              <a:t>Federation / Collaboration is one way in which small schools, through sharing resources, enhancing leadership, and spreading costs can ensure their continuing viability whilst maintaining their individuality.</a:t>
            </a:r>
          </a:p>
          <a:p>
            <a:endParaRPr lang="en-GB" dirty="0"/>
          </a:p>
          <a:p>
            <a:r>
              <a:rPr lang="en-GB" dirty="0"/>
              <a:t>School budgets are based on pupil numbers. Costs are rising whilst pupil numbers are forecast to drop in the coming years.</a:t>
            </a:r>
          </a:p>
          <a:p>
            <a:endParaRPr lang="en-GB" dirty="0"/>
          </a:p>
          <a:p>
            <a:r>
              <a:rPr lang="en-GB" dirty="0"/>
              <a:t>Recruitment of Headteachers and teaching staff for small, rural schools is becoming increasingly difficult.</a:t>
            </a:r>
          </a:p>
          <a:p>
            <a:endParaRPr lang="en-GB" dirty="0"/>
          </a:p>
          <a:p>
            <a:r>
              <a:rPr lang="en-GB" dirty="0"/>
              <a:t>As budgets become tighter, support staff will be the first to feel the effect and in turn your children will have less support.</a:t>
            </a:r>
          </a:p>
        </p:txBody>
      </p:sp>
      <p:pic>
        <p:nvPicPr>
          <p:cNvPr id="3" name="Picture 2">
            <a:extLst>
              <a:ext uri="{FF2B5EF4-FFF2-40B4-BE49-F238E27FC236}">
                <a16:creationId xmlns:a16="http://schemas.microsoft.com/office/drawing/2014/main" id="{0DFBE89B-2003-4022-9520-9AA08E3EC5A6}"/>
              </a:ext>
            </a:extLst>
          </p:cNvPr>
          <p:cNvPicPr>
            <a:picLocks noChangeAspect="1"/>
          </p:cNvPicPr>
          <p:nvPr/>
        </p:nvPicPr>
        <p:blipFill>
          <a:blip r:embed="rId2"/>
          <a:stretch>
            <a:fillRect/>
          </a:stretch>
        </p:blipFill>
        <p:spPr>
          <a:xfrm>
            <a:off x="698377" y="182474"/>
            <a:ext cx="1778493" cy="1552326"/>
          </a:xfrm>
          <a:prstGeom prst="rect">
            <a:avLst/>
          </a:prstGeom>
        </p:spPr>
      </p:pic>
      <p:pic>
        <p:nvPicPr>
          <p:cNvPr id="4" name="Picture 3">
            <a:extLst>
              <a:ext uri="{FF2B5EF4-FFF2-40B4-BE49-F238E27FC236}">
                <a16:creationId xmlns:a16="http://schemas.microsoft.com/office/drawing/2014/main" id="{1251F866-39F1-44AB-BA5F-8DA81419A014}"/>
              </a:ext>
            </a:extLst>
          </p:cNvPr>
          <p:cNvPicPr>
            <a:picLocks noChangeAspect="1"/>
          </p:cNvPicPr>
          <p:nvPr/>
        </p:nvPicPr>
        <p:blipFill>
          <a:blip r:embed="rId3"/>
          <a:stretch>
            <a:fillRect/>
          </a:stretch>
        </p:blipFill>
        <p:spPr>
          <a:xfrm>
            <a:off x="6809764" y="363081"/>
            <a:ext cx="1377815" cy="1371719"/>
          </a:xfrm>
          <a:prstGeom prst="rect">
            <a:avLst/>
          </a:prstGeom>
        </p:spPr>
      </p:pic>
    </p:spTree>
    <p:extLst>
      <p:ext uri="{BB962C8B-B14F-4D97-AF65-F5344CB8AC3E}">
        <p14:creationId xmlns:p14="http://schemas.microsoft.com/office/powerpoint/2010/main" val="104347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059468-0A73-4713-AC1B-E7AD993627BD}"/>
              </a:ext>
            </a:extLst>
          </p:cNvPr>
          <p:cNvSpPr txBox="1"/>
          <p:nvPr/>
        </p:nvSpPr>
        <p:spPr>
          <a:xfrm>
            <a:off x="683581" y="230820"/>
            <a:ext cx="8815526" cy="7017306"/>
          </a:xfrm>
          <a:prstGeom prst="rect">
            <a:avLst/>
          </a:prstGeom>
          <a:noFill/>
        </p:spPr>
        <p:txBody>
          <a:bodyPr wrap="square" rtlCol="0">
            <a:spAutoFit/>
          </a:bodyPr>
          <a:lstStyle/>
          <a:p>
            <a:r>
              <a:rPr lang="en-GB" dirty="0"/>
              <a:t>Current staffing structure:</a:t>
            </a:r>
          </a:p>
          <a:p>
            <a:endParaRPr lang="en-GB" dirty="0"/>
          </a:p>
          <a:p>
            <a:r>
              <a:rPr lang="en-GB" dirty="0"/>
              <a:t>Headteacher – Strategic decisions, School improvement, Day to day running of the school, Teaching and learning, assessment, behaviour, , curriculum monitoring, training, performance management, DSL, </a:t>
            </a:r>
            <a:r>
              <a:rPr lang="en-GB" dirty="0" err="1"/>
              <a:t>Senco</a:t>
            </a:r>
            <a:r>
              <a:rPr lang="en-GB" dirty="0"/>
              <a:t>, English lead, PSHE lead, governor, Maintenance &amp; repairs.</a:t>
            </a:r>
          </a:p>
          <a:p>
            <a:endParaRPr lang="en-GB" dirty="0"/>
          </a:p>
          <a:p>
            <a:r>
              <a:rPr lang="en-GB" dirty="0">
                <a:solidFill>
                  <a:srgbClr val="0070C0"/>
                </a:solidFill>
              </a:rPr>
              <a:t>School business Manager – Admin, parental liaison, day to day finance, bookings – trips, course, visitors…, wraparound care, health &amp; safety, HR, first aid, ordering.</a:t>
            </a:r>
          </a:p>
          <a:p>
            <a:endParaRPr lang="en-GB" dirty="0"/>
          </a:p>
          <a:p>
            <a:r>
              <a:rPr lang="en-GB" dirty="0">
                <a:solidFill>
                  <a:srgbClr val="00B050"/>
                </a:solidFill>
              </a:rPr>
              <a:t>Senior teacher – DDSL, Maths lead, PE lead, ECT mentor, governor, </a:t>
            </a:r>
            <a:r>
              <a:rPr lang="en-GB" dirty="0" err="1">
                <a:solidFill>
                  <a:srgbClr val="00B050"/>
                </a:solidFill>
              </a:rPr>
              <a:t>classteacher</a:t>
            </a:r>
            <a:r>
              <a:rPr lang="en-GB" dirty="0">
                <a:solidFill>
                  <a:srgbClr val="00B050"/>
                </a:solidFill>
              </a:rPr>
              <a:t>.</a:t>
            </a:r>
          </a:p>
          <a:p>
            <a:endParaRPr lang="en-GB" dirty="0">
              <a:solidFill>
                <a:srgbClr val="00B050"/>
              </a:solidFill>
            </a:endParaRPr>
          </a:p>
          <a:p>
            <a:r>
              <a:rPr lang="en-GB" dirty="0">
                <a:solidFill>
                  <a:srgbClr val="00B050"/>
                </a:solidFill>
              </a:rPr>
              <a:t>Teacher – Computing lead, French lead, RE lead, trainee mentor, </a:t>
            </a:r>
            <a:r>
              <a:rPr lang="en-GB" dirty="0" err="1">
                <a:solidFill>
                  <a:srgbClr val="00B050"/>
                </a:solidFill>
              </a:rPr>
              <a:t>classteacher</a:t>
            </a:r>
            <a:r>
              <a:rPr lang="en-GB" dirty="0">
                <a:solidFill>
                  <a:srgbClr val="00B050"/>
                </a:solidFill>
              </a:rPr>
              <a:t>.</a:t>
            </a:r>
          </a:p>
          <a:p>
            <a:endParaRPr lang="en-GB" dirty="0">
              <a:solidFill>
                <a:srgbClr val="00B050"/>
              </a:solidFill>
            </a:endParaRPr>
          </a:p>
          <a:p>
            <a:r>
              <a:rPr lang="en-GB" dirty="0">
                <a:solidFill>
                  <a:srgbClr val="00B050"/>
                </a:solidFill>
              </a:rPr>
              <a:t>Teacher – Science lead, Music lead, KS1 lead, </a:t>
            </a:r>
            <a:r>
              <a:rPr lang="en-GB" dirty="0" err="1">
                <a:solidFill>
                  <a:srgbClr val="00B050"/>
                </a:solidFill>
              </a:rPr>
              <a:t>classteacher</a:t>
            </a:r>
            <a:r>
              <a:rPr lang="en-GB" dirty="0">
                <a:solidFill>
                  <a:srgbClr val="00B050"/>
                </a:solidFill>
              </a:rPr>
              <a:t>.</a:t>
            </a:r>
          </a:p>
          <a:p>
            <a:endParaRPr lang="en-GB" dirty="0">
              <a:solidFill>
                <a:srgbClr val="00B050"/>
              </a:solidFill>
            </a:endParaRPr>
          </a:p>
          <a:p>
            <a:r>
              <a:rPr lang="en-GB" dirty="0">
                <a:solidFill>
                  <a:srgbClr val="00B050"/>
                </a:solidFill>
              </a:rPr>
              <a:t>Teacher – Early reading &amp; phonics lead, EYFS lead, </a:t>
            </a:r>
            <a:r>
              <a:rPr lang="en-GB" dirty="0" err="1">
                <a:solidFill>
                  <a:srgbClr val="00B050"/>
                </a:solidFill>
              </a:rPr>
              <a:t>classteacher</a:t>
            </a:r>
            <a:r>
              <a:rPr lang="en-GB" dirty="0">
                <a:solidFill>
                  <a:srgbClr val="00B050"/>
                </a:solidFill>
              </a:rPr>
              <a:t>.</a:t>
            </a:r>
          </a:p>
          <a:p>
            <a:endParaRPr lang="en-GB" dirty="0"/>
          </a:p>
          <a:p>
            <a:r>
              <a:rPr lang="en-GB" dirty="0">
                <a:solidFill>
                  <a:srgbClr val="92D050"/>
                </a:solidFill>
              </a:rPr>
              <a:t>(2x Part-time teachers – History, Geography, Art, DT lead, Enrichment, School Council)</a:t>
            </a:r>
          </a:p>
          <a:p>
            <a:endParaRPr lang="en-GB" dirty="0"/>
          </a:p>
          <a:p>
            <a:r>
              <a:rPr lang="en-GB" dirty="0">
                <a:solidFill>
                  <a:schemeClr val="accent3"/>
                </a:solidFill>
              </a:rPr>
              <a:t>Support staff – Library, Healthy Schools, Pastoral, Dinner duty, break duty, first aid, intervention groups.</a:t>
            </a:r>
          </a:p>
          <a:p>
            <a:endParaRPr lang="en-GB" dirty="0"/>
          </a:p>
          <a:p>
            <a:endParaRPr lang="en-GB" dirty="0"/>
          </a:p>
        </p:txBody>
      </p:sp>
    </p:spTree>
    <p:extLst>
      <p:ext uri="{BB962C8B-B14F-4D97-AF65-F5344CB8AC3E}">
        <p14:creationId xmlns:p14="http://schemas.microsoft.com/office/powerpoint/2010/main" val="124059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14D190-4911-4213-A1BF-32574CB37EC3}"/>
              </a:ext>
            </a:extLst>
          </p:cNvPr>
          <p:cNvSpPr txBox="1"/>
          <p:nvPr/>
        </p:nvSpPr>
        <p:spPr>
          <a:xfrm>
            <a:off x="745724" y="2831977"/>
            <a:ext cx="8780016" cy="3046988"/>
          </a:xfrm>
          <a:prstGeom prst="rect">
            <a:avLst/>
          </a:prstGeom>
          <a:noFill/>
        </p:spPr>
        <p:txBody>
          <a:bodyPr wrap="square" rtlCol="0">
            <a:spAutoFit/>
          </a:bodyPr>
          <a:lstStyle/>
          <a:p>
            <a:r>
              <a:rPr lang="en-GB" sz="2400" dirty="0"/>
              <a:t>For some time now the governing body has been considering the way forward for Langton Primary School.</a:t>
            </a:r>
          </a:p>
          <a:p>
            <a:endParaRPr lang="en-GB" sz="2400" dirty="0"/>
          </a:p>
          <a:p>
            <a:r>
              <a:rPr lang="en-GB" sz="2400" dirty="0"/>
              <a:t>Options:</a:t>
            </a:r>
          </a:p>
          <a:p>
            <a:endParaRPr lang="en-GB" sz="2400" dirty="0"/>
          </a:p>
          <a:p>
            <a:r>
              <a:rPr lang="en-GB" sz="2400" dirty="0"/>
              <a:t> - Remain as a standalone primary school</a:t>
            </a:r>
          </a:p>
          <a:p>
            <a:r>
              <a:rPr lang="en-GB" sz="2400" dirty="0"/>
              <a:t> - Academize or join a MAT</a:t>
            </a:r>
          </a:p>
          <a:p>
            <a:r>
              <a:rPr lang="en-GB" sz="2400" dirty="0"/>
              <a:t> - Collaboration / Federation</a:t>
            </a:r>
          </a:p>
        </p:txBody>
      </p:sp>
      <p:pic>
        <p:nvPicPr>
          <p:cNvPr id="3" name="Picture 2">
            <a:extLst>
              <a:ext uri="{FF2B5EF4-FFF2-40B4-BE49-F238E27FC236}">
                <a16:creationId xmlns:a16="http://schemas.microsoft.com/office/drawing/2014/main" id="{CDAF05DA-2C46-41E5-827F-BBBBD8279E73}"/>
              </a:ext>
            </a:extLst>
          </p:cNvPr>
          <p:cNvPicPr>
            <a:picLocks noChangeAspect="1"/>
          </p:cNvPicPr>
          <p:nvPr/>
        </p:nvPicPr>
        <p:blipFill>
          <a:blip r:embed="rId2"/>
          <a:stretch>
            <a:fillRect/>
          </a:stretch>
        </p:blipFill>
        <p:spPr>
          <a:xfrm>
            <a:off x="745724" y="627771"/>
            <a:ext cx="2105025" cy="1838325"/>
          </a:xfrm>
          <a:prstGeom prst="rect">
            <a:avLst/>
          </a:prstGeom>
        </p:spPr>
      </p:pic>
      <p:pic>
        <p:nvPicPr>
          <p:cNvPr id="4" name="Picture 3">
            <a:extLst>
              <a:ext uri="{FF2B5EF4-FFF2-40B4-BE49-F238E27FC236}">
                <a16:creationId xmlns:a16="http://schemas.microsoft.com/office/drawing/2014/main" id="{BC5F8B4E-3BE6-47C3-91A6-8913D073F168}"/>
              </a:ext>
            </a:extLst>
          </p:cNvPr>
          <p:cNvPicPr>
            <a:picLocks noChangeAspect="1"/>
          </p:cNvPicPr>
          <p:nvPr/>
        </p:nvPicPr>
        <p:blipFill>
          <a:blip r:embed="rId3"/>
          <a:stretch>
            <a:fillRect/>
          </a:stretch>
        </p:blipFill>
        <p:spPr>
          <a:xfrm>
            <a:off x="7181058" y="861218"/>
            <a:ext cx="1380952" cy="1371429"/>
          </a:xfrm>
          <a:prstGeom prst="rect">
            <a:avLst/>
          </a:prstGeom>
        </p:spPr>
      </p:pic>
    </p:spTree>
    <p:extLst>
      <p:ext uri="{BB962C8B-B14F-4D97-AF65-F5344CB8AC3E}">
        <p14:creationId xmlns:p14="http://schemas.microsoft.com/office/powerpoint/2010/main" val="424216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7A0BD9-329B-45E8-BC39-99528727E10A}"/>
              </a:ext>
            </a:extLst>
          </p:cNvPr>
          <p:cNvPicPr>
            <a:picLocks noChangeAspect="1"/>
          </p:cNvPicPr>
          <p:nvPr/>
        </p:nvPicPr>
        <p:blipFill>
          <a:blip r:embed="rId2"/>
          <a:stretch>
            <a:fillRect/>
          </a:stretch>
        </p:blipFill>
        <p:spPr>
          <a:xfrm>
            <a:off x="435976" y="130621"/>
            <a:ext cx="2105025" cy="1838325"/>
          </a:xfrm>
          <a:prstGeom prst="rect">
            <a:avLst/>
          </a:prstGeom>
        </p:spPr>
      </p:pic>
      <p:sp>
        <p:nvSpPr>
          <p:cNvPr id="3" name="TextBox 2">
            <a:extLst>
              <a:ext uri="{FF2B5EF4-FFF2-40B4-BE49-F238E27FC236}">
                <a16:creationId xmlns:a16="http://schemas.microsoft.com/office/drawing/2014/main" id="{F2DD30A1-F0CD-4A9B-87E7-37713856E052}"/>
              </a:ext>
            </a:extLst>
          </p:cNvPr>
          <p:cNvSpPr txBox="1"/>
          <p:nvPr/>
        </p:nvSpPr>
        <p:spPr>
          <a:xfrm>
            <a:off x="683580" y="2414726"/>
            <a:ext cx="8380521" cy="3046988"/>
          </a:xfrm>
          <a:prstGeom prst="rect">
            <a:avLst/>
          </a:prstGeom>
          <a:noFill/>
        </p:spPr>
        <p:txBody>
          <a:bodyPr wrap="square" rtlCol="0">
            <a:spAutoFit/>
          </a:bodyPr>
          <a:lstStyle/>
          <a:p>
            <a:r>
              <a:rPr lang="en-GB" sz="2400" dirty="0"/>
              <a:t>Langton school has previously enjoyed a good working relationship with the FST Federation, collaborating on inter school moderation, and sharing ideas on school leadership best practice. Their culture and ethos are well aligned with Langton’s and they have demonstrated success in making collaboration between small schools work to the benefit of all parties. Geographical proximity will also be helpful in terms of some of the practical aspects of working together. </a:t>
            </a:r>
          </a:p>
        </p:txBody>
      </p:sp>
      <p:pic>
        <p:nvPicPr>
          <p:cNvPr id="4" name="Picture 3">
            <a:extLst>
              <a:ext uri="{FF2B5EF4-FFF2-40B4-BE49-F238E27FC236}">
                <a16:creationId xmlns:a16="http://schemas.microsoft.com/office/drawing/2014/main" id="{4EEBBD82-AFBA-4BA4-9B8E-F60933B1171E}"/>
              </a:ext>
            </a:extLst>
          </p:cNvPr>
          <p:cNvPicPr>
            <a:picLocks noChangeAspect="1"/>
          </p:cNvPicPr>
          <p:nvPr/>
        </p:nvPicPr>
        <p:blipFill>
          <a:blip r:embed="rId3"/>
          <a:stretch>
            <a:fillRect/>
          </a:stretch>
        </p:blipFill>
        <p:spPr>
          <a:xfrm>
            <a:off x="7083403" y="458824"/>
            <a:ext cx="1380952" cy="1371429"/>
          </a:xfrm>
          <a:prstGeom prst="rect">
            <a:avLst/>
          </a:prstGeom>
        </p:spPr>
      </p:pic>
    </p:spTree>
    <p:extLst>
      <p:ext uri="{BB962C8B-B14F-4D97-AF65-F5344CB8AC3E}">
        <p14:creationId xmlns:p14="http://schemas.microsoft.com/office/powerpoint/2010/main" val="348415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A1F5A9-2267-43D3-A6E7-2F39624F0454}"/>
              </a:ext>
            </a:extLst>
          </p:cNvPr>
          <p:cNvSpPr/>
          <p:nvPr/>
        </p:nvSpPr>
        <p:spPr>
          <a:xfrm>
            <a:off x="6232124" y="994022"/>
            <a:ext cx="3728620" cy="4401205"/>
          </a:xfrm>
          <a:prstGeom prst="rect">
            <a:avLst/>
          </a:prstGeom>
        </p:spPr>
        <p:txBody>
          <a:bodyPr wrap="square">
            <a:spAutoFit/>
          </a:bodyPr>
          <a:lstStyle/>
          <a:p>
            <a:r>
              <a:rPr lang="en-GB" sz="2000" dirty="0">
                <a:solidFill>
                  <a:prstClr val="black">
                    <a:lumMod val="75000"/>
                    <a:lumOff val="25000"/>
                  </a:prstClr>
                </a:solidFill>
              </a:rPr>
              <a:t>At </a:t>
            </a:r>
            <a:r>
              <a:rPr lang="en-GB" sz="2000" dirty="0" err="1">
                <a:solidFill>
                  <a:prstClr val="black">
                    <a:lumMod val="75000"/>
                    <a:lumOff val="25000"/>
                  </a:prstClr>
                </a:solidFill>
              </a:rPr>
              <a:t>Terrington</a:t>
            </a:r>
            <a:r>
              <a:rPr lang="en-GB" sz="2000" dirty="0">
                <a:solidFill>
                  <a:prstClr val="black">
                    <a:lumMod val="75000"/>
                    <a:lumOff val="25000"/>
                  </a:prstClr>
                </a:solidFill>
              </a:rPr>
              <a:t>, part of the FST Federation, our commitment to promoting </a:t>
            </a:r>
            <a:r>
              <a:rPr lang="en-GB" sz="2000" dirty="0">
                <a:solidFill>
                  <a:srgbClr val="90C226"/>
                </a:solidFill>
              </a:rPr>
              <a:t>sustainability</a:t>
            </a:r>
            <a:r>
              <a:rPr lang="en-GB" sz="2000" dirty="0">
                <a:solidFill>
                  <a:prstClr val="black">
                    <a:lumMod val="75000"/>
                    <a:lumOff val="25000"/>
                  </a:prstClr>
                </a:solidFill>
              </a:rPr>
              <a:t>, affirming </a:t>
            </a:r>
            <a:r>
              <a:rPr lang="en-GB" sz="2000" b="1" dirty="0">
                <a:solidFill>
                  <a:srgbClr val="F61AF6"/>
                </a:solidFill>
              </a:rPr>
              <a:t>diversity</a:t>
            </a:r>
            <a:r>
              <a:rPr lang="en-GB" sz="2000" dirty="0">
                <a:solidFill>
                  <a:prstClr val="black">
                    <a:lumMod val="75000"/>
                    <a:lumOff val="25000"/>
                  </a:prstClr>
                </a:solidFill>
              </a:rPr>
              <a:t>, embracing </a:t>
            </a:r>
            <a:r>
              <a:rPr lang="en-GB" sz="2000" b="1" dirty="0">
                <a:solidFill>
                  <a:srgbClr val="00B0F0"/>
                </a:solidFill>
              </a:rPr>
              <a:t>community</a:t>
            </a:r>
            <a:r>
              <a:rPr lang="en-GB" sz="2000" dirty="0">
                <a:solidFill>
                  <a:prstClr val="black">
                    <a:lumMod val="75000"/>
                    <a:lumOff val="25000"/>
                  </a:prstClr>
                </a:solidFill>
              </a:rPr>
              <a:t> and inspiring </a:t>
            </a:r>
            <a:r>
              <a:rPr lang="en-GB" sz="2000" b="1" dirty="0">
                <a:solidFill>
                  <a:srgbClr val="FFFF00"/>
                </a:solidFill>
              </a:rPr>
              <a:t>creativity.</a:t>
            </a:r>
            <a:r>
              <a:rPr lang="en-GB" sz="2000" dirty="0">
                <a:solidFill>
                  <a:prstClr val="black">
                    <a:lumMod val="75000"/>
                    <a:lumOff val="25000"/>
                  </a:prstClr>
                </a:solidFill>
              </a:rPr>
              <a:t> Our core Fruit of the Spirit  values of </a:t>
            </a:r>
            <a:r>
              <a:rPr lang="en-GB" sz="2000" b="1" dirty="0">
                <a:solidFill>
                  <a:srgbClr val="FFC000"/>
                </a:solidFill>
              </a:rPr>
              <a:t>love, joy, patience and self-control</a:t>
            </a:r>
            <a:r>
              <a:rPr lang="en-GB" sz="2000" dirty="0">
                <a:solidFill>
                  <a:prstClr val="black">
                    <a:lumMod val="75000"/>
                    <a:lumOff val="25000"/>
                  </a:prstClr>
                </a:solidFill>
              </a:rPr>
              <a:t> are rooted in the words of St Paul (Galatians 5 v 22-23). These Christian values are fostered in the pupils and staff building an ethos where all can flourish.</a:t>
            </a:r>
            <a:endParaRPr lang="en-GB" sz="2000" dirty="0"/>
          </a:p>
        </p:txBody>
      </p:sp>
      <p:sp>
        <p:nvSpPr>
          <p:cNvPr id="3" name="TextBox 2">
            <a:extLst>
              <a:ext uri="{FF2B5EF4-FFF2-40B4-BE49-F238E27FC236}">
                <a16:creationId xmlns:a16="http://schemas.microsoft.com/office/drawing/2014/main" id="{8B78419E-2850-4ABC-BC1C-4414CC89E8B6}"/>
              </a:ext>
            </a:extLst>
          </p:cNvPr>
          <p:cNvSpPr txBox="1"/>
          <p:nvPr/>
        </p:nvSpPr>
        <p:spPr>
          <a:xfrm>
            <a:off x="541538" y="230820"/>
            <a:ext cx="5199356" cy="7109639"/>
          </a:xfrm>
          <a:prstGeom prst="rect">
            <a:avLst/>
          </a:prstGeom>
          <a:noFill/>
        </p:spPr>
        <p:txBody>
          <a:bodyPr wrap="square" rtlCol="0">
            <a:spAutoFit/>
          </a:bodyPr>
          <a:lstStyle/>
          <a:p>
            <a:r>
              <a:rPr lang="en-GB" sz="2000" dirty="0"/>
              <a:t>Our vision is for Langton to be an excellent school, where outstanding practice and a nurturing ethos enable every child to thrive.</a:t>
            </a:r>
          </a:p>
          <a:p>
            <a:endParaRPr lang="en-GB" sz="2000" dirty="0"/>
          </a:p>
          <a:p>
            <a:r>
              <a:rPr lang="en-GB" sz="2000" dirty="0"/>
              <a:t>Our Mission</a:t>
            </a:r>
          </a:p>
          <a:p>
            <a:r>
              <a:rPr lang="en-GB" sz="2000" dirty="0"/>
              <a:t>To achieve our vision, pupils, parents, staff and governors work in </a:t>
            </a:r>
            <a:r>
              <a:rPr lang="en-GB" sz="2000" dirty="0">
                <a:solidFill>
                  <a:srgbClr val="C00000"/>
                </a:solidFill>
              </a:rPr>
              <a:t>partnership</a:t>
            </a:r>
            <a:r>
              <a:rPr lang="en-GB" sz="2000" dirty="0"/>
              <a:t> to provide a </a:t>
            </a:r>
            <a:r>
              <a:rPr lang="en-GB" sz="2000" dirty="0">
                <a:solidFill>
                  <a:srgbClr val="00B050"/>
                </a:solidFill>
              </a:rPr>
              <a:t>safe</a:t>
            </a:r>
            <a:r>
              <a:rPr lang="en-GB" sz="2000" dirty="0"/>
              <a:t> and </a:t>
            </a:r>
            <a:r>
              <a:rPr lang="en-GB" sz="2000" dirty="0">
                <a:solidFill>
                  <a:srgbClr val="92D050"/>
                </a:solidFill>
              </a:rPr>
              <a:t>sustainable</a:t>
            </a:r>
            <a:r>
              <a:rPr lang="en-GB" sz="2000" dirty="0"/>
              <a:t> learning environment, delivering </a:t>
            </a:r>
            <a:r>
              <a:rPr lang="en-GB" sz="2000" dirty="0">
                <a:solidFill>
                  <a:srgbClr val="7030A0"/>
                </a:solidFill>
              </a:rPr>
              <a:t>excellence</a:t>
            </a:r>
            <a:r>
              <a:rPr lang="en-GB" sz="2000" dirty="0"/>
              <a:t> and </a:t>
            </a:r>
            <a:r>
              <a:rPr lang="en-GB" sz="2000" dirty="0">
                <a:solidFill>
                  <a:srgbClr val="0070C0"/>
                </a:solidFill>
              </a:rPr>
              <a:t>equality</a:t>
            </a:r>
            <a:r>
              <a:rPr lang="en-GB" sz="2000" dirty="0"/>
              <a:t> for all. Children develop their </a:t>
            </a:r>
            <a:r>
              <a:rPr lang="en-GB" sz="2000" dirty="0">
                <a:solidFill>
                  <a:schemeClr val="accent4"/>
                </a:solidFill>
              </a:rPr>
              <a:t>independence</a:t>
            </a:r>
            <a:r>
              <a:rPr lang="en-GB" sz="2000" dirty="0"/>
              <a:t> and </a:t>
            </a:r>
            <a:r>
              <a:rPr lang="en-GB" sz="2000" dirty="0">
                <a:solidFill>
                  <a:srgbClr val="7030A0"/>
                </a:solidFill>
              </a:rPr>
              <a:t>resilience</a:t>
            </a:r>
            <a:r>
              <a:rPr lang="en-GB" sz="2000" dirty="0"/>
              <a:t> and are prepared well for the future through the provision of a creative curriculum and a wide variety of extra-curricular opportunities.</a:t>
            </a:r>
          </a:p>
          <a:p>
            <a:endParaRPr lang="en-GB" sz="2000" dirty="0"/>
          </a:p>
          <a:p>
            <a:r>
              <a:rPr lang="en-GB" sz="2000" dirty="0"/>
              <a:t>The Values which underpin our mission are:</a:t>
            </a:r>
          </a:p>
          <a:p>
            <a:endParaRPr lang="en-GB" sz="2000" dirty="0"/>
          </a:p>
          <a:p>
            <a:r>
              <a:rPr lang="en-GB" sz="2000" dirty="0">
                <a:solidFill>
                  <a:srgbClr val="FFC000"/>
                </a:solidFill>
              </a:rPr>
              <a:t>Excellence, Respect, Nurture, Creativity, Collaboration, Resilience</a:t>
            </a:r>
          </a:p>
          <a:p>
            <a:endParaRPr lang="en-GB" dirty="0"/>
          </a:p>
          <a:p>
            <a:endParaRPr lang="en-GB" dirty="0"/>
          </a:p>
        </p:txBody>
      </p:sp>
    </p:spTree>
    <p:extLst>
      <p:ext uri="{BB962C8B-B14F-4D97-AF65-F5344CB8AC3E}">
        <p14:creationId xmlns:p14="http://schemas.microsoft.com/office/powerpoint/2010/main" val="8433870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D49525E6262140A688B605CB9178B5" ma:contentTypeVersion="13" ma:contentTypeDescription="Create a new document." ma:contentTypeScope="" ma:versionID="0d8baa1307b132750dbbdd40a5222f24">
  <xsd:schema xmlns:xsd="http://www.w3.org/2001/XMLSchema" xmlns:xs="http://www.w3.org/2001/XMLSchema" xmlns:p="http://schemas.microsoft.com/office/2006/metadata/properties" xmlns:ns3="145e5b90-92d2-43f3-b7a9-b6e606107447" targetNamespace="http://schemas.microsoft.com/office/2006/metadata/properties" ma:root="true" ma:fieldsID="51fea602c333ca43652a774f12de0ab5" ns3:_="">
    <xsd:import namespace="145e5b90-92d2-43f3-b7a9-b6e6061074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e5b90-92d2-43f3-b7a9-b6e6061074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45e5b90-92d2-43f3-b7a9-b6e606107447" xsi:nil="true"/>
  </documentManagement>
</p:properties>
</file>

<file path=customXml/itemProps1.xml><?xml version="1.0" encoding="utf-8"?>
<ds:datastoreItem xmlns:ds="http://schemas.openxmlformats.org/officeDocument/2006/customXml" ds:itemID="{B97E83DD-D923-48C5-AAF2-27C745C00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e5b90-92d2-43f3-b7a9-b6e6061074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B56044-9877-43EF-8B58-4D82E268BABE}">
  <ds:schemaRefs>
    <ds:schemaRef ds:uri="http://schemas.microsoft.com/sharepoint/v3/contenttype/forms"/>
  </ds:schemaRefs>
</ds:datastoreItem>
</file>

<file path=customXml/itemProps3.xml><?xml version="1.0" encoding="utf-8"?>
<ds:datastoreItem xmlns:ds="http://schemas.openxmlformats.org/officeDocument/2006/customXml" ds:itemID="{B1698D36-FE9D-4782-8A4F-57EF95CAFD55}">
  <ds:schemaRef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145e5b90-92d2-43f3-b7a9-b6e60610744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3011</TotalTime>
  <Words>1314</Words>
  <Application>Microsoft Office PowerPoint</Application>
  <PresentationFormat>Widescreen</PresentationFormat>
  <Paragraphs>132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Segoe UI</vt:lpstr>
      <vt:lpstr>Trebuchet MS</vt:lpstr>
      <vt:lpstr>Wingdings</vt:lpstr>
      <vt:lpstr>Wingdings 3</vt:lpstr>
      <vt:lpstr>Facet</vt:lpstr>
      <vt:lpstr>Langton Primary School Collaboration with Foston, Stillington &amp; Terrington Federation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Langton Primary School Collaboration with Foston, Stillington &amp; Terrington Federation</dc:title>
  <dc:creator>Linda Bowman</dc:creator>
  <cp:lastModifiedBy>Linda Bowman</cp:lastModifiedBy>
  <cp:revision>18</cp:revision>
  <dcterms:created xsi:type="dcterms:W3CDTF">2023-11-11T18:17:52Z</dcterms:created>
  <dcterms:modified xsi:type="dcterms:W3CDTF">2023-11-13T20:29:13Z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0x0101000ED49525E6262140A688B605CB9178B5</vt:lpwstr>
  </property>
</Properties>
</file>